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31"/>
  </p:notesMasterIdLst>
  <p:handoutMasterIdLst>
    <p:handoutMasterId r:id="rId32"/>
  </p:handoutMasterIdLst>
  <p:sldIdLst>
    <p:sldId id="331" r:id="rId2"/>
    <p:sldId id="338" r:id="rId3"/>
    <p:sldId id="337" r:id="rId4"/>
    <p:sldId id="339" r:id="rId5"/>
    <p:sldId id="344" r:id="rId6"/>
    <p:sldId id="345" r:id="rId7"/>
    <p:sldId id="341" r:id="rId8"/>
    <p:sldId id="343" r:id="rId9"/>
    <p:sldId id="342" r:id="rId10"/>
    <p:sldId id="355" r:id="rId11"/>
    <p:sldId id="351" r:id="rId12"/>
    <p:sldId id="323" r:id="rId13"/>
    <p:sldId id="360" r:id="rId14"/>
    <p:sldId id="356" r:id="rId15"/>
    <p:sldId id="357" r:id="rId16"/>
    <p:sldId id="358" r:id="rId17"/>
    <p:sldId id="350" r:id="rId18"/>
    <p:sldId id="347" r:id="rId19"/>
    <p:sldId id="346" r:id="rId20"/>
    <p:sldId id="348" r:id="rId21"/>
    <p:sldId id="349" r:id="rId22"/>
    <p:sldId id="336" r:id="rId23"/>
    <p:sldId id="352" r:id="rId24"/>
    <p:sldId id="353" r:id="rId25"/>
    <p:sldId id="309" r:id="rId26"/>
    <p:sldId id="330" r:id="rId27"/>
    <p:sldId id="333" r:id="rId28"/>
    <p:sldId id="334" r:id="rId29"/>
    <p:sldId id="335" r:id="rId30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Title Page" id="{AE7857C0-2D20-4703-8FB6-39B300EF5577}">
          <p14:sldIdLst>
            <p14:sldId id="331"/>
          </p14:sldIdLst>
        </p14:section>
        <p14:section name="Introduction" id="{0730D64A-86B6-4AFB-B574-D9BEEC40D701}">
          <p14:sldIdLst>
            <p14:sldId id="338"/>
            <p14:sldId id="337"/>
            <p14:sldId id="339"/>
            <p14:sldId id="344"/>
            <p14:sldId id="345"/>
            <p14:sldId id="341"/>
            <p14:sldId id="343"/>
            <p14:sldId id="342"/>
            <p14:sldId id="355"/>
          </p14:sldIdLst>
        </p14:section>
        <p14:section name="Global Sensitivity Analysis" id="{AF81810D-EFA2-450A-924C-A2661A56B6AA}">
          <p14:sldIdLst>
            <p14:sldId id="351"/>
            <p14:sldId id="323"/>
            <p14:sldId id="360"/>
            <p14:sldId id="356"/>
            <p14:sldId id="357"/>
            <p14:sldId id="358"/>
          </p14:sldIdLst>
        </p14:section>
        <p14:section name="Gaussian Process Metamodeling" id="{E0576A92-66F7-4A4D-AD1B-296B6857C042}">
          <p14:sldIdLst>
            <p14:sldId id="350"/>
            <p14:sldId id="347"/>
            <p14:sldId id="346"/>
            <p14:sldId id="348"/>
            <p14:sldId id="349"/>
            <p14:sldId id="336"/>
          </p14:sldIdLst>
        </p14:section>
        <p14:section name="Bayesian Calibration" id="{515B0874-7D3C-41C4-AE87-F66FD0C3A8CA}">
          <p14:sldIdLst>
            <p14:sldId id="352"/>
          </p14:sldIdLst>
        </p14:section>
        <p14:section name="Verification and Validation" id="{ABAD8C54-748C-460A-9998-0517DA33C009}">
          <p14:sldIdLst>
            <p14:sldId id="353"/>
          </p14:sldIdLst>
        </p14:section>
        <p14:section name="Conclusion and Outlook" id="{7382F657-4A45-439B-9220-14EBCD076422}">
          <p14:sldIdLst>
            <p14:sldId id="309"/>
          </p14:sldIdLst>
        </p14:section>
        <p14:section name="Thank You" id="{C2079231-590A-46C4-8381-352D0C18F53A}">
          <p14:sldIdLst>
            <p14:sldId id="330"/>
          </p14:sldIdLst>
        </p14:section>
        <p14:section name="Backup Slides" id="{A56629E8-3BFB-4C92-81AA-68AED5B2B092}">
          <p14:sldIdLst>
            <p14:sldId id="333"/>
            <p14:sldId id="334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79095" autoAdjust="0"/>
  </p:normalViewPr>
  <p:slideViewPr>
    <p:cSldViewPr snapToObjects="1">
      <p:cViewPr varScale="1">
        <p:scale>
          <a:sx n="101" d="100"/>
          <a:sy n="101" d="100"/>
        </p:scale>
        <p:origin x="-2010" y="-90"/>
      </p:cViewPr>
      <p:guideLst>
        <p:guide orient="horz" pos="981"/>
        <p:guide orient="horz" pos="845"/>
        <p:guide orient="horz" pos="3793"/>
        <p:guide orient="horz" pos="1117"/>
        <p:guide orient="horz" pos="187"/>
        <p:guide orient="horz" pos="482"/>
        <p:guide orient="horz" pos="4156"/>
        <p:guide orient="horz"/>
        <p:guide pos="657"/>
        <p:guide pos="5556"/>
        <p:guide pos="521"/>
        <p:guide pos="431"/>
        <p:guide pos="1292"/>
        <p:guide pos="3061"/>
        <p:guide pos="315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Motivation: Safety</a:t>
            </a:r>
            <a:r>
              <a:rPr lang="en-US" baseline="0" dirty="0" smtClean="0"/>
              <a:t> Analysis of NPP under LBLOCA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444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idea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global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method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assumptions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regarding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hyper-</a:t>
            </a:r>
            <a:r>
              <a:rPr lang="de-CH" baseline="0" dirty="0" err="1" smtClean="0"/>
              <a:t>surface</a:t>
            </a:r>
            <a:r>
              <a:rPr lang="de-CH" baseline="0" dirty="0" smtClean="0"/>
              <a:t>. Perturbation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different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perturbation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evaluate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might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departure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from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well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response</a:t>
            </a:r>
            <a:endParaRPr lang="de-CH" baseline="0" dirty="0" smtClean="0"/>
          </a:p>
          <a:p>
            <a:r>
              <a:rPr lang="de-CH" baseline="0" dirty="0" smtClean="0"/>
              <a:t>But Morris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qualitative (</a:t>
            </a:r>
            <a:r>
              <a:rPr lang="de-CH" baseline="0" dirty="0" err="1" smtClean="0"/>
              <a:t>ordinal</a:t>
            </a:r>
            <a:r>
              <a:rPr lang="de-CH" baseline="0" dirty="0" smtClean="0"/>
              <a:t>) </a:t>
            </a:r>
            <a:r>
              <a:rPr lang="de-CH" baseline="0" dirty="0" err="1" smtClean="0"/>
              <a:t>does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intuitively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important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1000" spc="30" dirty="0" smtClean="0">
                <a:latin typeface="+mn-lt"/>
                <a:cs typeface="Franklin Gothic Book"/>
              </a:rPr>
              <a:t>The three screening methods give (more/less) consistent ranking</a:t>
            </a:r>
          </a:p>
          <a:p>
            <a:pPr marL="90488" marR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dirty="0" smtClean="0"/>
              <a:t>But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actually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run</a:t>
            </a:r>
            <a:r>
              <a:rPr lang="de-CH" dirty="0" smtClean="0"/>
              <a:t> all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through</a:t>
            </a:r>
            <a:endParaRPr lang="de-CH" baseline="0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dirty="0"/>
              <a:t> The Swiss Master </a:t>
            </a:r>
            <a:r>
              <a:rPr lang="en-US" baseline="0" dirty="0"/>
              <a:t>of Science in Nuclear Engineering program is the only </a:t>
            </a:r>
            <a:r>
              <a:rPr lang="en-US" b="1" u="sng" baseline="0" dirty="0"/>
              <a:t>joint program </a:t>
            </a:r>
            <a:r>
              <a:rPr lang="en-US" baseline="0" dirty="0"/>
              <a:t>between the Swiss Federal Institutes of Technology in Zurich and Lausanne (ETHZ and EPFL).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It was created in 2008 and after 8 years more than 100 students have </a:t>
            </a:r>
            <a:r>
              <a:rPr lang="en-US" baseline="0" dirty="0" smtClean="0"/>
              <a:t>successfully attended the </a:t>
            </a:r>
            <a:r>
              <a:rPr lang="en-US" baseline="0" dirty="0"/>
              <a:t>master program.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program lasts </a:t>
            </a:r>
            <a:r>
              <a:rPr lang="en-US" b="1" u="sng" baseline="0" dirty="0"/>
              <a:t>two years </a:t>
            </a:r>
            <a:r>
              <a:rPr lang="en-US" baseline="0" dirty="0"/>
              <a:t>(equivalent to 120 European Credit Transfer &amp; Accumulation System credits), and the students attend two of the best universities with world-wide reputation; ETHZ which ranks at the 9</a:t>
            </a:r>
            <a:r>
              <a:rPr lang="en-US" baseline="30000" dirty="0"/>
              <a:t>th</a:t>
            </a:r>
            <a:r>
              <a:rPr lang="en-US" baseline="0" dirty="0"/>
              <a:t> position and the EPFL which ranks on the 14th position based on the QS university ranking system for 2016.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students receive a continuous strong scientific support from top level scientists of the Paul Scherrer Institute (the Swiss federal multi-disciplinary research center for natural sciences and technology).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Numerous </a:t>
            </a:r>
            <a:r>
              <a:rPr lang="en-US" b="1" u="sng" baseline="0" dirty="0" smtClean="0"/>
              <a:t>scholarships</a:t>
            </a:r>
            <a:r>
              <a:rPr lang="en-US" b="0" u="none" baseline="0" dirty="0" smtClean="0"/>
              <a:t>,</a:t>
            </a:r>
            <a:r>
              <a:rPr lang="en-US" baseline="0" dirty="0" smtClean="0"/>
              <a:t> accommodation </a:t>
            </a:r>
            <a:r>
              <a:rPr lang="en-US" baseline="0" dirty="0"/>
              <a:t>&amp; travel grants and allowances are available for the students. For example, all students have in the past received mobility grants.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On the right hand side pictures you can see (from top to bottom) the legendary central building of ETH in Zurich, the innovative campus of </a:t>
            </a:r>
            <a:r>
              <a:rPr lang="en-US" baseline="0" dirty="0" smtClean="0"/>
              <a:t>EPFL with the Rolex Learning Center </a:t>
            </a:r>
            <a:r>
              <a:rPr lang="en-US" baseline="0" dirty="0"/>
              <a:t>next to the Geneva lake, and the traditional Swiss landscape where the PSI is located alongside the Aare river.</a:t>
            </a:r>
          </a:p>
          <a:p>
            <a:pPr marL="90488" marR="0" lvl="0" indent="-90488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baseline="0" dirty="0"/>
              <a:t> The central picture shows the location of EPFL, ETHZ and PSI on the map of Switzerland, right in the heart of Europe.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4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statistical (probabilistic)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270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b="1" u="sng" dirty="0"/>
              <a:t>curriculum </a:t>
            </a:r>
            <a:r>
              <a:rPr lang="en-US" dirty="0"/>
              <a:t>of the Swiss Master Program in Nuclear Engineering covers many areas of </a:t>
            </a:r>
            <a:r>
              <a:rPr lang="en-US" baseline="0" dirty="0"/>
              <a:t>Nuclear </a:t>
            </a:r>
            <a:r>
              <a:rPr lang="en-US" baseline="0" dirty="0" smtClean="0"/>
              <a:t>Engineering. </a:t>
            </a:r>
            <a:r>
              <a:rPr lang="en-US" baseline="0" dirty="0"/>
              <a:t>A plethora of courses in neutronics, thermohydraulics, nuclear material science, nuclear safety, waste management, radiation protection and others</a:t>
            </a:r>
            <a:r>
              <a:rPr lang="en-US" baseline="0" dirty="0" smtClean="0"/>
              <a:t>, are provided and </a:t>
            </a:r>
            <a:r>
              <a:rPr lang="en-US" baseline="0" dirty="0"/>
              <a:t>taught by top level Professors and scientists from EPFL, ETHZ and PSI.</a:t>
            </a:r>
          </a:p>
          <a:p>
            <a:r>
              <a:rPr lang="en-US" baseline="0" dirty="0"/>
              <a:t> The students have the opportunity to get trained and perform hands-on work on unique world-class facilities, like: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</a:t>
            </a:r>
            <a:r>
              <a:rPr lang="en-US" b="1" u="sng" baseline="0" dirty="0"/>
              <a:t>CROCUS</a:t>
            </a:r>
            <a:r>
              <a:rPr lang="en-US" b="0" u="none" baseline="0" dirty="0"/>
              <a:t> zero power education and research reactor at EPFL.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="0" u="none" baseline="0" dirty="0"/>
              <a:t> the </a:t>
            </a:r>
            <a:r>
              <a:rPr lang="en-US" b="1" u="sng" baseline="0" dirty="0"/>
              <a:t>Swiss Light Source (SLS) at PSI</a:t>
            </a:r>
            <a:r>
              <a:rPr lang="en-US" b="0" u="none" baseline="0" dirty="0"/>
              <a:t>, a 3</a:t>
            </a:r>
            <a:r>
              <a:rPr lang="en-US" b="0" u="none" baseline="30000" dirty="0"/>
              <a:t>rd</a:t>
            </a:r>
            <a:r>
              <a:rPr lang="en-US" b="0" u="none" baseline="0" dirty="0"/>
              <a:t> generation synchrotron light source with an energy 2.4 GeV which provides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photon beams of high brightness for research in materials science, biology and chemistry.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Hot Lab facility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the only Swiss l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aboratory authorized by the safety authorities to handle large quantities of radioactive materials including commercial as well as experimental nuclear fuel.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the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Proton Therapy Center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PSI, the </a:t>
            </a: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worldwide first compact scanning gantry for the irradiation of deep-seated tumors with proton beam.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numerous </a:t>
            </a:r>
            <a:r>
              <a:rPr lang="en-US" sz="1000" b="1" i="0" u="sng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Thermohydraulic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facilities at ETHZ and PSI, focusing on fast neutron imaging, large scale investigation of natural circulation, bubble experiments, aerosol generation, etc.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and others.</a:t>
            </a:r>
          </a:p>
          <a:p>
            <a:pPr marL="169863" lvl="0" indent="-171450">
              <a:buFont typeface="Arial" charset="0"/>
              <a:buChar char="•"/>
            </a:pPr>
            <a:endParaRPr lang="en-US" sz="1000" b="0" i="0" u="none" kern="1200" baseline="0" dirty="0">
              <a:solidFill>
                <a:schemeClr val="tx1"/>
              </a:solidFill>
              <a:effectLst/>
              <a:latin typeface="+mn-lt"/>
              <a:ea typeface="ヒラギノ角ゴ Pro W3" charset="-128"/>
              <a:cs typeface="ヒラギノ角ゴ Pro W3" charset="0"/>
            </a:endParaRPr>
          </a:p>
          <a:p>
            <a:pPr marL="169863" lvl="0" indent="-171450">
              <a:buFont typeface="Arial" charset="0"/>
              <a:buChar char="•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Finally during the last year of the studies, the students have to perform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3-month internship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the Swiss nuclear industry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[nuclear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power plants (KKG, KKL, KKB, KKM), nuclear utilities (Axpo, </a:t>
            </a:r>
            <a:r>
              <a:rPr lang="en-US" sz="1000" b="0" i="0" u="none" kern="1200" baseline="0" dirty="0" err="1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Alpic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, BKW, etc.), regulatory body (ENSI), etc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.]. 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Students have the possibility to do their internship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also abroad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research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at PSI and a </a:t>
            </a:r>
            <a:r>
              <a:rPr lang="en-US" sz="1000" b="1" i="0" u="sng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6-month master thesis project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 (at PSI, ETH, EPFL, or </a:t>
            </a:r>
            <a:r>
              <a:rPr lang="en-US" sz="10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in industry</a:t>
            </a:r>
            <a:r>
              <a:rPr lang="en-US" sz="1000" b="0" i="0" u="none" kern="1200" baseline="0" dirty="0">
                <a:solidFill>
                  <a:schemeClr val="tx1"/>
                </a:solidFill>
                <a:effectLst/>
                <a:latin typeface="+mn-lt"/>
                <a:ea typeface="ヒラギノ角ゴ Pro W3" charset="-128"/>
                <a:cs typeface="ヒラギノ角ゴ Pro W3" charset="0"/>
              </a:rPr>
              <a:t>) which complete the 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609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the </a:t>
            </a:r>
            <a:r>
              <a:rPr lang="en-US" baseline="0" dirty="0"/>
              <a:t>first 8 years of the master program, more than 100 students have </a:t>
            </a:r>
            <a:r>
              <a:rPr lang="en-US" baseline="0" dirty="0" smtClean="0"/>
              <a:t>followed nuclear engineering studies </a:t>
            </a:r>
            <a:r>
              <a:rPr lang="en-US" baseline="0" dirty="0"/>
              <a:t>in Switzerland.</a:t>
            </a:r>
          </a:p>
          <a:p>
            <a:r>
              <a:rPr lang="en-US" baseline="0" dirty="0" smtClean="0"/>
              <a:t> The program </a:t>
            </a:r>
            <a:r>
              <a:rPr lang="en-US" baseline="0" dirty="0"/>
              <a:t>has a very international character, with the students coming from 30 different countries across the globe, </a:t>
            </a:r>
            <a:r>
              <a:rPr lang="en-US" baseline="0" dirty="0" smtClean="0"/>
              <a:t>and from </a:t>
            </a:r>
            <a:r>
              <a:rPr lang="en-US" baseline="0" dirty="0"/>
              <a:t>44 different universities.</a:t>
            </a:r>
          </a:p>
          <a:p>
            <a:pPr marL="180975" lvl="1" indent="-92075">
              <a:buFont typeface="Wingdings" charset="2"/>
              <a:buChar char="Ø"/>
            </a:pPr>
            <a:r>
              <a:rPr lang="en-US" baseline="0" dirty="0"/>
              <a:t> the majority of the students come from France (15%), China (14%) </a:t>
            </a:r>
            <a:r>
              <a:rPr lang="en-US" baseline="0" dirty="0" smtClean="0"/>
              <a:t>and Switzerland </a:t>
            </a:r>
            <a:r>
              <a:rPr lang="en-US" baseline="0" dirty="0"/>
              <a:t>(10%).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The </a:t>
            </a:r>
            <a:r>
              <a:rPr lang="en-US" b="0" u="none" baseline="0" dirty="0"/>
              <a:t>structure of the program receives a very positive feedback, as </a:t>
            </a:r>
            <a:r>
              <a:rPr lang="en-US" b="1" u="sng" baseline="0" dirty="0"/>
              <a:t>94%</a:t>
            </a:r>
            <a:r>
              <a:rPr lang="en-US" b="0" u="none" baseline="0" dirty="0"/>
              <a:t> of the students have stated that they are (very) satisfied with the program.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After </a:t>
            </a:r>
            <a:r>
              <a:rPr lang="en-US" b="0" u="none" baseline="0" dirty="0"/>
              <a:t>their graduation, </a:t>
            </a:r>
            <a:r>
              <a:rPr lang="en-US" b="1" u="sng" baseline="0" dirty="0"/>
              <a:t>83%</a:t>
            </a:r>
            <a:r>
              <a:rPr lang="en-US" b="0" u="none" baseline="0" dirty="0"/>
              <a:t> of the graduates remain in the nuclear field and </a:t>
            </a:r>
            <a:r>
              <a:rPr lang="en-US" b="1" u="sng" baseline="0" dirty="0"/>
              <a:t>62% </a:t>
            </a:r>
            <a:r>
              <a:rPr lang="en-US" b="0" u="none" baseline="0" dirty="0"/>
              <a:t> of the graduates continue their career in Switzerland.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Finally</a:t>
            </a:r>
            <a:r>
              <a:rPr lang="en-US" b="0" u="none" baseline="0" dirty="0"/>
              <a:t>, it is worth noting that both ETHZ and EPFL have very low tuition </a:t>
            </a:r>
            <a:r>
              <a:rPr lang="en-US" b="0" u="none" baseline="0" dirty="0" smtClean="0"/>
              <a:t>fees </a:t>
            </a:r>
            <a:r>
              <a:rPr lang="en-US" b="0" u="none" baseline="0" dirty="0"/>
              <a:t>(600 euros per semester) for all students (Swiss and non-Swiss).</a:t>
            </a:r>
          </a:p>
          <a:p>
            <a:pPr marL="169863" lvl="0" indent="-171450">
              <a:buFont typeface="Arial" charset="0"/>
              <a:buChar char="•"/>
            </a:pPr>
            <a:r>
              <a:rPr lang="en-US" b="0" u="none" baseline="0" dirty="0" smtClean="0"/>
              <a:t>For </a:t>
            </a:r>
            <a:r>
              <a:rPr lang="en-US" b="0" u="none" baseline="0" dirty="0"/>
              <a:t>more information you can visit the official web-site of the master program (</a:t>
            </a:r>
            <a:r>
              <a:rPr lang="en-US" b="1" u="sng" baseline="0" dirty="0"/>
              <a:t>master-nuclear.ch</a:t>
            </a:r>
            <a:r>
              <a:rPr lang="en-US" b="0" u="none" baseline="0" dirty="0"/>
              <a:t>)</a:t>
            </a:r>
            <a:endParaRPr lang="en-US" b="1" u="sng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981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these physical</a:t>
            </a:r>
            <a:r>
              <a:rPr lang="en-US" baseline="0" dirty="0" smtClean="0"/>
              <a:t> model parameters?</a:t>
            </a:r>
          </a:p>
          <a:p>
            <a:r>
              <a:rPr lang="en-US" baseline="0" dirty="0" smtClean="0"/>
              <a:t>Take for example the phenomenological models that describe two phase flow during a </a:t>
            </a:r>
            <a:r>
              <a:rPr lang="en-US" baseline="0" dirty="0" err="1" smtClean="0"/>
              <a:t>reflood</a:t>
            </a:r>
            <a:r>
              <a:rPr lang="en-US" baseline="0" dirty="0" smtClean="0"/>
              <a:t> of a dry channel</a:t>
            </a:r>
          </a:p>
          <a:p>
            <a:r>
              <a:rPr lang="en-US" baseline="0" dirty="0" smtClean="0"/>
              <a:t>Closure laws describe the interaction between phases in each distinct **pre-determined** flow regime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42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this uncertainty</a:t>
            </a:r>
            <a:r>
              <a:rPr lang="en-US" baseline="0" dirty="0" smtClean="0"/>
              <a:t> coming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91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those</a:t>
            </a:r>
            <a:r>
              <a:rPr lang="en-US" baseline="0" dirty="0" smtClean="0"/>
              <a:t> questions, we adapt and implement statistical methodologies derived from applied statistics especially related to the design and analysis of computer experiments.</a:t>
            </a:r>
          </a:p>
          <a:p>
            <a:r>
              <a:rPr lang="en-US" baseline="0" dirty="0" smtClean="0"/>
              <a:t>This will also serve as the outline for the rest of the presentation we will start answering these questions one by one using a running example of TRACE model.</a:t>
            </a:r>
          </a:p>
          <a:p>
            <a:r>
              <a:rPr lang="en-US" baseline="0" dirty="0" smtClean="0"/>
              <a:t>And we don’t develop codes, it is worthwhile to develop methods that is applied outside the code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method is adapted and demonstrated directly to solve this</a:t>
            </a:r>
            <a:r>
              <a:rPr lang="en-US" baseline="0" dirty="0" smtClean="0"/>
              <a:t> problem.</a:t>
            </a:r>
          </a:p>
          <a:p>
            <a:r>
              <a:rPr lang="en-US" baseline="0" dirty="0" smtClean="0"/>
              <a:t>The problem is used in the OECD/NEA PREMIUM Benchmark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20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Uncertainty propagation using prior pdfs</a:t>
            </a:r>
            <a:r>
              <a:rPr lang="en-US" baseline="0" dirty="0" smtClean="0"/>
              <a:t> and 1’000 samples. Bands are constructed based on the 95% probability (2.5</a:t>
            </a:r>
            <a:r>
              <a:rPr lang="en-US" baseline="30000" dirty="0" smtClean="0"/>
              <a:t>th</a:t>
            </a:r>
            <a:r>
              <a:rPr lang="en-US" baseline="0" dirty="0" smtClean="0"/>
              <a:t> – 97.5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72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6125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38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3" y="282698"/>
            <a:ext cx="5674015" cy="336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9" y="4572001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90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2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1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7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2" y="6138865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484781"/>
            <a:ext cx="7885633" cy="4608515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0" y="1341438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2" y="1337870"/>
            <a:ext cx="3781425" cy="4679951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8" y="1449805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0" y="1446233"/>
            <a:ext cx="3781425" cy="457515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90" y="1412877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2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2" y="1019812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2" y="291600"/>
            <a:ext cx="6815277" cy="9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2" y="1548971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90" y="1773238"/>
            <a:ext cx="7742237" cy="4248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0" y="6722392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iQNet-SQS-Marke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86784"/>
            <a:ext cx="548666" cy="27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590917" y="6614671"/>
            <a:ext cx="1239442" cy="2154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altLang="de-DE" sz="800" b="1" dirty="0" smtClean="0">
                <a:solidFill>
                  <a:schemeClr val="bg1">
                    <a:lumMod val="50000"/>
                  </a:schemeClr>
                </a:solidFill>
                <a:effectLst/>
                <a:latin typeface="+mn-lt"/>
              </a:rPr>
              <a:t>http://www.psi.ch/stars</a:t>
            </a:r>
            <a:endParaRPr lang="en-US" altLang="de-DE" sz="800" dirty="0">
              <a:solidFill>
                <a:schemeClr val="bg1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11" name="Footer"/>
          <p:cNvSpPr/>
          <p:nvPr userDrawn="1"/>
        </p:nvSpPr>
        <p:spPr>
          <a:xfrm>
            <a:off x="7279417" y="6614671"/>
            <a:ext cx="1800200" cy="215444"/>
          </a:xfrm>
          <a:prstGeom prst="rect">
            <a:avLst/>
          </a:prstGeom>
          <a:solidFill>
            <a:schemeClr val="bg1"/>
          </a:solidFill>
        </p:spPr>
        <p:txBody>
          <a:bodyPr wrap="square" rIns="18000">
            <a:spAutoFit/>
          </a:bodyPr>
          <a:lstStyle>
            <a:defPPr>
              <a:defRPr lang="de-CH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2018.01.19/STARS/WD41</a:t>
            </a:r>
            <a:r>
              <a:rPr lang="en-US" sz="8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- </a:t>
            </a:r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( </a:t>
            </a:r>
            <a:fld id="{69C991CF-0ECA-475D-A18A-8D300EBE334C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800" kern="1200" baseline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 / K </a:t>
            </a:r>
            <a:r>
              <a:rPr lang="en-US" sz="800" kern="12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)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3" name="Picture 12" descr="epfl.pdf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750865" y="800099"/>
            <a:ext cx="110489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6.png"/><Relationship Id="rId7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7.png"/><Relationship Id="rId9" Type="http://schemas.openxmlformats.org/officeDocument/2006/relationships/image" Target="../media/image7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puniversities.com/university-rankings/world-university-rankings/2015#sorting=rank+region=+country=+faculty=2453340+stars=false+search=" TargetMode="External"/><Relationship Id="rId13" Type="http://schemas.openxmlformats.org/officeDocument/2006/relationships/image" Target="../media/image85.png"/><Relationship Id="rId3" Type="http://schemas.openxmlformats.org/officeDocument/2006/relationships/image" Target="../media/image4.jpeg"/><Relationship Id="rId7" Type="http://schemas.openxmlformats.org/officeDocument/2006/relationships/hyperlink" Target="http://www.epfl.ch/index.en.html" TargetMode="External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thz.ch/en.html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1.jpg"/><Relationship Id="rId10" Type="http://schemas.openxmlformats.org/officeDocument/2006/relationships/image" Target="../media/image82.png"/><Relationship Id="rId4" Type="http://schemas.openxmlformats.org/officeDocument/2006/relationships/image" Target="../media/image80.jpeg"/><Relationship Id="rId9" Type="http://schemas.openxmlformats.org/officeDocument/2006/relationships/hyperlink" Target="https://www.psi.ch/psi-hom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jpg"/><Relationship Id="rId5" Type="http://schemas.openxmlformats.org/officeDocument/2006/relationships/image" Target="../media/image88.gif"/><Relationship Id="rId4" Type="http://schemas.openxmlformats.org/officeDocument/2006/relationships/image" Target="../media/image8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ster-nuclear.ch/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27088" y="4350541"/>
            <a:ext cx="7969249" cy="1312260"/>
          </a:xfrm>
        </p:spPr>
        <p:txBody>
          <a:bodyPr/>
          <a:lstStyle/>
          <a:p>
            <a:r>
              <a:rPr lang="en-GB" sz="2800" dirty="0" smtClean="0"/>
              <a:t>Bayesian Uncertainty Quantification</a:t>
            </a:r>
            <a:br>
              <a:rPr lang="en-GB" sz="2800" dirty="0" smtClean="0"/>
            </a:br>
            <a:r>
              <a:rPr lang="en-GB" sz="2800" dirty="0" smtClean="0"/>
              <a:t>of Physical Models in </a:t>
            </a:r>
            <a:br>
              <a:rPr lang="en-GB" sz="2800" dirty="0" smtClean="0"/>
            </a:br>
            <a:r>
              <a:rPr lang="en-GB" sz="2800" dirty="0" smtClean="0"/>
              <a:t>Thermal-Hydraulics System Codes</a:t>
            </a:r>
            <a:endParaRPr lang="de-DE" sz="28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28031" y="3957740"/>
            <a:ext cx="7969249" cy="364520"/>
          </a:xfrm>
        </p:spPr>
        <p:txBody>
          <a:bodyPr/>
          <a:lstStyle/>
          <a:p>
            <a:r>
              <a:rPr lang="en-GB" dirty="0" smtClean="0"/>
              <a:t>Damar Wicaksono (Thesis Directors: </a:t>
            </a:r>
            <a:r>
              <a:rPr lang="en-GB" dirty="0" err="1" smtClean="0"/>
              <a:t>Prof.</a:t>
            </a:r>
            <a:r>
              <a:rPr lang="en-GB" dirty="0" smtClean="0"/>
              <a:t> A. Pautz &amp; Mr. O. Zerkak)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9" y="5733256"/>
            <a:ext cx="6853957" cy="3108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PhD </a:t>
            </a:r>
            <a:r>
              <a:rPr lang="en-US" sz="1800" b="1" dirty="0" smtClean="0">
                <a:solidFill>
                  <a:srgbClr val="969696"/>
                </a:solidFill>
                <a:latin typeface="+mn-lt"/>
              </a:rPr>
              <a:t>Defense</a:t>
            </a: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, EPF Lausanne, 19.01.2018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172" y="6044069"/>
            <a:ext cx="681905" cy="66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pfl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1050" y="1051212"/>
            <a:ext cx="1236513" cy="649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TRACE Model of FEBA SETF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827584" y="1412776"/>
            <a:ext cx="3825056" cy="5215607"/>
            <a:chOff x="827584" y="1412776"/>
            <a:chExt cx="3825056" cy="5215607"/>
          </a:xfrm>
        </p:grpSpPr>
        <p:pic>
          <p:nvPicPr>
            <p:cNvPr id="4098" name="Picture 2" descr="W:\project\stars\workspace\RND\SB-RND-ACT-006-13\WD41\projects\temp\wd41-all\wd41-defense\figures\figures\febaNodaliza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418853"/>
              <a:ext cx="1617827" cy="520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555776" y="5083497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Powered Heater Rods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6" y="5489180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Housing/Enclosure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5776" y="5875684"/>
              <a:ext cx="2096864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Spacer grid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3688" y="6340350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Inlet flow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1987153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Upper plenum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3688" y="1412776"/>
              <a:ext cx="1440160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Backpressure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(4)</a:t>
                </a:r>
                <a:r>
                  <a:rPr lang="en-US" sz="1800" dirty="0" smtClean="0">
                    <a:latin typeface="+mn-lt"/>
                  </a:rPr>
                  <a:t> Experimental boundary </a:t>
                </a:r>
                <a:r>
                  <a:rPr lang="en-US" sz="1800" dirty="0">
                    <a:latin typeface="+mn-lt"/>
                  </a:rPr>
                  <a:t>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sys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inlet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,</a:t>
                </a:r>
                <a:r>
                  <a:rPr lang="en-US" sz="1800" dirty="0">
                    <a:latin typeface="+mn-lt"/>
                  </a:rPr>
                  <a:t> etc</a:t>
                </a:r>
                <a:r>
                  <a:rPr lang="en-US" sz="1800" dirty="0" smtClean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(9)</a:t>
                </a:r>
                <a:r>
                  <a:rPr lang="en-US" sz="1800" dirty="0" smtClean="0">
                    <a:latin typeface="+mn-lt"/>
                  </a:rPr>
                  <a:t> Material </a:t>
                </a:r>
                <a:r>
                  <a:rPr lang="en-US" sz="1800" dirty="0">
                    <a:latin typeface="+mn-lt"/>
                  </a:rPr>
                  <a:t>properties (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/>
                      </a:rPr>
                      <m:t>𝑘</m:t>
                    </m:r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etc</a:t>
                </a:r>
                <a:r>
                  <a:rPr lang="en-US" sz="1800" dirty="0">
                    <a:latin typeface="+mn-lt"/>
                  </a:rPr>
                  <a:t>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(2)</a:t>
                </a:r>
                <a:r>
                  <a:rPr lang="en-US" sz="1800" dirty="0" smtClean="0">
                    <a:latin typeface="+mn-lt"/>
                  </a:rPr>
                  <a:t> Spacer </a:t>
                </a:r>
                <a:r>
                  <a:rPr lang="en-US" sz="1800" dirty="0">
                    <a:latin typeface="+mn-lt"/>
                  </a:rPr>
                  <a:t>grid model </a:t>
                </a:r>
                <a:r>
                  <a:rPr lang="en-US" sz="1800" dirty="0" smtClean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/>
                          </a:rPr>
                          <m:t>enh</m:t>
                        </m:r>
                        <m:r>
                          <a:rPr lang="en-US" sz="1800" b="0" i="0" dirty="0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/>
                      </a:rPr>
                      <m:t>Δ</m:t>
                    </m:r>
                    <m:r>
                      <a:rPr lang="en-US" sz="1800" b="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sz="1800" dirty="0" smtClean="0">
                    <a:latin typeface="+mn-lt"/>
                  </a:rPr>
                  <a:t>)</a:t>
                </a:r>
                <a:endParaRPr lang="en-US" sz="1800" dirty="0">
                  <a:latin typeface="+mn-lt"/>
                </a:endParaRP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(10)</a:t>
                </a:r>
                <a:r>
                  <a:rPr lang="en-US" sz="1800" dirty="0" smtClean="0">
                    <a:latin typeface="+mn-lt"/>
                  </a:rPr>
                  <a:t> Post-CHF </a:t>
                </a:r>
                <a:r>
                  <a:rPr lang="en-US" sz="1800" dirty="0">
                    <a:latin typeface="+mn-lt"/>
                  </a:rPr>
                  <a:t>closure </a:t>
                </a:r>
                <a:r>
                  <a:rPr lang="en-US" sz="1800" dirty="0" smtClean="0">
                    <a:latin typeface="+mn-lt"/>
                  </a:rPr>
                  <a:t>relations (IAFB </a:t>
                </a:r>
                <a:r>
                  <a:rPr lang="en-US" sz="1800" dirty="0">
                    <a:latin typeface="+mn-lt"/>
                  </a:rPr>
                  <a:t>wall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r>
                  <a:rPr lang="en-US" sz="1800" dirty="0">
                    <a:latin typeface="+mn-lt"/>
                  </a:rPr>
                  <a:t>, DFFB </a:t>
                </a:r>
                <a:r>
                  <a:rPr lang="en-US" sz="1800" dirty="0" smtClean="0">
                    <a:latin typeface="+mn-lt"/>
                  </a:rPr>
                  <a:t>interfacial </a:t>
                </a:r>
                <a:r>
                  <a:rPr lang="en-US" sz="1800" dirty="0">
                    <a:latin typeface="+mn-lt"/>
                  </a:rPr>
                  <a:t>d</a:t>
                </a:r>
                <a:r>
                  <a:rPr lang="en-US" sz="1800" dirty="0" smtClean="0">
                    <a:latin typeface="+mn-lt"/>
                  </a:rPr>
                  <a:t>rag, etc.)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Quench temperature </a:t>
                </a:r>
              </a:p>
              <a:p>
                <a:pPr marL="266700" lvl="1" indent="-180975">
                  <a:buFont typeface="Arial" panose="020B0604020202020204" pitchFamily="34" charset="0"/>
                  <a:buChar char="•"/>
                </a:pPr>
                <a:r>
                  <a:rPr lang="en-US" sz="1800" b="1" dirty="0" smtClean="0">
                    <a:latin typeface="+mn-lt"/>
                  </a:rPr>
                  <a:t>(1)</a:t>
                </a:r>
                <a:r>
                  <a:rPr lang="en-US" sz="1800" dirty="0" smtClean="0"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T</a:t>
                </a:r>
                <a:r>
                  <a:rPr lang="en-US" sz="1800" dirty="0" smtClean="0">
                    <a:latin typeface="+mn-lt"/>
                  </a:rPr>
                  <a:t>ransition boiling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dirty="0" smtClean="0">
                        <a:latin typeface="Cambria Math"/>
                      </a:rPr>
                      <m:t>HTC</m:t>
                    </m:r>
                  </m:oMath>
                </a14:m>
                <a:endParaRPr 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30" y="1844824"/>
                <a:ext cx="4339945" cy="3058466"/>
              </a:xfrm>
              <a:prstGeom prst="rect">
                <a:avLst/>
              </a:prstGeom>
              <a:blipFill rotWithShape="1">
                <a:blip r:embed="rId4"/>
                <a:stretch>
                  <a:fillRect t="-998" r="-702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 bwMode="auto">
          <a:xfrm>
            <a:off x="4679431" y="1989261"/>
            <a:ext cx="179907" cy="1384795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>
            <a:off x="4679433" y="3573016"/>
            <a:ext cx="187394" cy="1224136"/>
          </a:xfrm>
          <a:prstGeom prst="leftBrace">
            <a:avLst/>
          </a:prstGeom>
          <a:noFill/>
          <a:ln>
            <a:solidFill>
              <a:srgbClr val="50505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p</a:t>
                </a: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544" y="3870325"/>
                <a:ext cx="1474889" cy="629518"/>
              </a:xfrm>
              <a:prstGeom prst="rect">
                <a:avLst/>
              </a:prstGeom>
              <a:blipFill rotWithShape="1">
                <a:blip r:embed="rId5"/>
                <a:stretch>
                  <a:fillRect l="-9917" t="-10680" r="-1240" b="-16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Controllable</a:t>
                </a:r>
                <a:b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</a:br>
                <a:r>
                  <a:rPr lang="en-US" sz="1800" kern="1000" spc="30" dirty="0" smtClean="0">
                    <a:solidFill>
                      <a:srgbClr val="505050"/>
                    </a:solidFill>
                    <a:latin typeface="+mn-lt"/>
                    <a:cs typeface="Franklin Gothic Book"/>
                  </a:rPr>
                  <a:t>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50505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</m:oMath>
                </a14:m>
                <a:endParaRPr lang="en-US" sz="1800" kern="1000" spc="30" dirty="0" smtClean="0">
                  <a:solidFill>
                    <a:srgbClr val="505050"/>
                  </a:solidFill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383720"/>
                <a:ext cx="1474889" cy="595876"/>
              </a:xfrm>
              <a:prstGeom prst="rect">
                <a:avLst/>
              </a:prstGeom>
              <a:blipFill rotWithShape="1">
                <a:blip r:embed="rId6"/>
                <a:stretch>
                  <a:fillRect l="-9917" t="-10204" b="-23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851920" y="1418853"/>
            <a:ext cx="5257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27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Parameters are required </a:t>
            </a:r>
            <a:r>
              <a:rPr lang="en-US" sz="2000" dirty="0">
                <a:latin typeface="+mn-lt"/>
              </a:rPr>
              <a:t>to specify the </a:t>
            </a:r>
            <a:r>
              <a:rPr lang="en-US" sz="2000" dirty="0" smtClean="0">
                <a:latin typeface="+mn-lt"/>
              </a:rPr>
              <a:t>model</a:t>
            </a:r>
            <a:r>
              <a:rPr lang="en-US" sz="2000" dirty="0">
                <a:latin typeface="+mn-lt"/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3799" y="5171531"/>
            <a:ext cx="4105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With flat independent prior uncertainties,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either in linear or log scales</a:t>
            </a:r>
          </a:p>
        </p:txBody>
      </p:sp>
    </p:spTree>
    <p:extLst>
      <p:ext uri="{BB962C8B-B14F-4D97-AF65-F5344CB8AC3E}">
        <p14:creationId xmlns:p14="http://schemas.microsoft.com/office/powerpoint/2010/main" val="2579760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Framework: Outline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46736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44954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27585" y="2844797"/>
            <a:ext cx="7992565" cy="375285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557338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pic>
        <p:nvPicPr>
          <p:cNvPr id="2050" name="Picture 2" descr="W:\project\stars\workspace\RND\SB-RND-ACT-006-13\WD41\projects\temp\wd41-all\figures\defense\figures\plotTraceUQPriorTC2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W:\project\stars\workspace\RND\SB-RND-ACT-006-13\WD41\projects\temp\wd41-all\figures\defense\figures\plotTraceUQPriorDP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573016"/>
            <a:ext cx="2835275" cy="28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 rot="16200000">
            <a:off x="-956775" y="4565190"/>
            <a:ext cx="2448370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 [K]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3774" y="4565189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Pressure Drop [bar]</a:t>
            </a:r>
          </a:p>
        </p:txBody>
      </p:sp>
      <p:pic>
        <p:nvPicPr>
          <p:cNvPr id="2053" name="Picture 5" descr="W:\project\stars\workspace\RND\SB-RND-ACT-006-13\WD41\projects\temp\wd41-all\figures\defense\figures\plotTraceUQPriorCO2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4" y="3573016"/>
            <a:ext cx="2835275" cy="281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4213" y="6214759"/>
            <a:ext cx="8135937" cy="3108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 [s]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959586" y="4565188"/>
            <a:ext cx="2448371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Liquid Carryover [kg]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1832" y="1946736"/>
            <a:ext cx="381724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Which parameters are (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)</a:t>
            </a:r>
            <a:r>
              <a:rPr lang="en-US" sz="1800" b="1" dirty="0">
                <a:latin typeface="+mn-lt"/>
              </a:rPr>
              <a:t> influential</a:t>
            </a:r>
            <a:r>
              <a:rPr lang="en-US" sz="1800" dirty="0" smtClean="0">
                <a:latin typeface="+mn-lt"/>
              </a:rPr>
              <a:t>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86868"/>
                </a:solidFill>
                <a:latin typeface="+mn-lt"/>
              </a:rPr>
              <a:t>For influential parameters, how parameters affect the output and by how much</a:t>
            </a:r>
            <a:r>
              <a:rPr lang="en-US" sz="1800" dirty="0" smtClean="0">
                <a:solidFill>
                  <a:srgbClr val="686868"/>
                </a:solidFill>
                <a:latin typeface="+mn-lt"/>
              </a:rPr>
              <a:t>?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1432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p:grpSp>
        <p:nvGrpSpPr>
          <p:cNvPr id="19" name="Group 18"/>
          <p:cNvGrpSpPr/>
          <p:nvPr/>
        </p:nvGrpSpPr>
        <p:grpSpPr>
          <a:xfrm>
            <a:off x="3298105" y="2867744"/>
            <a:ext cx="3657600" cy="3657600"/>
            <a:chOff x="5436096" y="2924944"/>
            <a:chExt cx="3657600" cy="3657600"/>
          </a:xfrm>
        </p:grpSpPr>
        <p:pic>
          <p:nvPicPr>
            <p:cNvPr id="5124" name="Picture 4" descr="W:\project\stars\workspace\RND\SB-RND-ACT-006-13\WD41\projects\temp\wd41-all\figures\defense\figures\plotOATIllustration_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2924944"/>
              <a:ext cx="36576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601307" y="4533026"/>
                  <a:ext cx="2448271" cy="31088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9016" y="6237312"/>
                  <a:ext cx="2160240" cy="31088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6141368" y="3041412"/>
              <a:ext cx="2952328" cy="2880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Radial Scheme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45450" y="5385990"/>
            <a:ext cx="1775022" cy="1211362"/>
            <a:chOff x="364021" y="5024209"/>
            <a:chExt cx="1904871" cy="1211362"/>
          </a:xfrm>
        </p:grpSpPr>
        <p:sp>
          <p:nvSpPr>
            <p:cNvPr id="16" name="Rectangle 15"/>
            <p:cNvSpPr/>
            <p:nvPr/>
          </p:nvSpPr>
          <p:spPr>
            <a:xfrm>
              <a:off x="611561" y="5024209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>
                  <a:latin typeface="+mn-lt"/>
                </a:rPr>
                <a:t>B</a:t>
              </a:r>
              <a:r>
                <a:rPr lang="en-US" sz="1800" dirty="0" smtClean="0">
                  <a:latin typeface="+mn-lt"/>
                </a:rPr>
                <a:t>ase / starting points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561" y="5589240"/>
              <a:ext cx="16573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800" dirty="0" smtClean="0">
                  <a:latin typeface="+mn-lt"/>
                </a:rPr>
                <a:t>Perturbed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points </a:t>
              </a:r>
              <a:endParaRPr lang="en-US" sz="1800" dirty="0">
                <a:latin typeface="+mn-lt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425428" y="5302218"/>
              <a:ext cx="123770" cy="12377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" name="Multiply 4"/>
            <p:cNvSpPr/>
            <p:nvPr/>
          </p:nvSpPr>
          <p:spPr bwMode="auto">
            <a:xfrm>
              <a:off x="364021" y="5805364"/>
              <a:ext cx="247540" cy="247540"/>
            </a:xfrm>
            <a:prstGeom prst="mathMultiply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7504" y="2867744"/>
            <a:ext cx="3478086" cy="3657600"/>
            <a:chOff x="229817" y="2999527"/>
            <a:chExt cx="3478086" cy="3657600"/>
          </a:xfrm>
        </p:grpSpPr>
        <p:pic>
          <p:nvPicPr>
            <p:cNvPr id="5123" name="Picture 3" descr="W:\project\stars\workspace\RND\SB-RND-ACT-006-13\WD41\projects\temp\wd41-all\figures\defense\figures\plotOATIllustration_1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1"/>
            <a:stretch/>
          </p:blipFill>
          <p:spPr bwMode="auto">
            <a:xfrm>
              <a:off x="684212" y="2999527"/>
              <a:ext cx="302369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36" y="6311895"/>
                  <a:ext cx="2160240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</m:ctrlPr>
                          </m:sSubPr>
                          <m:e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1000" spc="30" dirty="0" smtClean="0">
                                <a:latin typeface="Cambria Math"/>
                                <a:cs typeface="Franklin Gothic Book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kern="1000" spc="30" dirty="0" smtClean="0">
                    <a:latin typeface="+mn-lt"/>
                    <a:cs typeface="Franklin Gothic Book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38877" y="4629376"/>
                  <a:ext cx="2448271" cy="31088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826914" y="3115994"/>
              <a:ext cx="2808288" cy="2880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b="1" kern="1000" spc="30" dirty="0" smtClean="0">
                  <a:latin typeface="+mn-lt"/>
                  <a:cs typeface="Franklin Gothic Book"/>
                </a:rPr>
                <a:t>Trajectory Scheme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955705" y="3861048"/>
            <a:ext cx="1864767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Illustrations for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2 parameters and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4 replications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Isosceles Triangle 46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0"/>
            <a:endCxn id="47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90117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669019" y="2600109"/>
            <a:ext cx="2304256" cy="68487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Perturbation of </a:t>
            </a:r>
            <a:b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one parameter at a time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The Morris Screening </a:t>
            </a:r>
            <a:r>
              <a:rPr lang="de-CH" dirty="0" err="1" smtClean="0"/>
              <a:t>Method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Elementary effect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is the effect of a parameter perturbation on the output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81986" cy="359494"/>
              </a:xfrm>
              <a:prstGeom prst="rect">
                <a:avLst/>
              </a:prstGeom>
              <a:blipFill rotWithShape="1">
                <a:blip r:embed="rId3"/>
                <a:stretch>
                  <a:fillRect l="-1915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b="1" dirty="0" smtClean="0">
                    <a:latin typeface="+mn-lt"/>
                  </a:rPr>
                  <a:t>Over many replications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000" b="1" dirty="0" smtClean="0">
                    <a:latin typeface="+mn-lt"/>
                  </a:rPr>
                  <a:t>, </a:t>
                </a:r>
                <a:r>
                  <a:rPr lang="en-US" sz="2000" dirty="0" smtClean="0">
                    <a:latin typeface="+mn-lt"/>
                  </a:rPr>
                  <a:t>the statistics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is a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global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> </a:t>
                </a:r>
                <a:r>
                  <a:rPr lang="en-US" sz="2000" kern="1000" spc="30" dirty="0" smtClean="0">
                    <a:latin typeface="+mn-lt"/>
                    <a:cs typeface="Franklin Gothic Book"/>
                  </a:rPr>
                  <a:t>sensitivity measure</a:t>
                </a:r>
                <a:r>
                  <a:rPr lang="en-US" sz="2000" kern="1000" spc="30" dirty="0">
                    <a:latin typeface="+mn-lt"/>
                    <a:cs typeface="Franklin Gothic Book"/>
                  </a:rPr>
                  <a:t/>
                </a:r>
                <a:br>
                  <a:rPr lang="en-US" sz="2000" kern="1000" spc="30" dirty="0">
                    <a:latin typeface="+mn-lt"/>
                    <a:cs typeface="Franklin Gothic Book"/>
                  </a:rPr>
                </a:br>
                <a:r>
                  <a:rPr lang="en-US" sz="2000" kern="1000" spc="30" dirty="0" smtClean="0">
                    <a:latin typeface="+mn-lt"/>
                    <a:cs typeface="Franklin Gothic Book"/>
                  </a:rPr>
                  <a:t>used in </a:t>
                </a:r>
                <a:r>
                  <a:rPr lang="en-US" sz="2000" b="1" kern="1000" spc="30" dirty="0" smtClean="0">
                    <a:latin typeface="+mn-lt"/>
                    <a:cs typeface="Franklin Gothic Book"/>
                  </a:rPr>
                  <a:t>parameter importance ranking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2" y="3284984"/>
                <a:ext cx="8280275" cy="720080"/>
              </a:xfrm>
              <a:prstGeom prst="rect">
                <a:avLst/>
              </a:prstGeom>
              <a:blipFill rotWithShape="1">
                <a:blip r:embed="rId4"/>
                <a:stretch>
                  <a:fillRect l="-1840" t="-9322" r="-1766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𝐸𝐸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69937"/>
                <a:ext cx="2952823" cy="9561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636391" y="4069938"/>
            <a:ext cx="2303760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>
                <a:cs typeface="Franklin Gothic Book"/>
              </a:rPr>
              <a:t>Mean of</a:t>
            </a:r>
            <a:br>
              <a:rPr lang="en-US" sz="2000" kern="1000" spc="30" dirty="0">
                <a:cs typeface="Franklin Gothic Book"/>
              </a:rPr>
            </a:br>
            <a:r>
              <a:rPr lang="en-US" sz="2000" kern="1000" spc="30" dirty="0">
                <a:cs typeface="Franklin Gothic Book"/>
              </a:rPr>
              <a:t>absolute value</a:t>
            </a:r>
          </a:p>
        </p:txBody>
      </p:sp>
      <p:pic>
        <p:nvPicPr>
          <p:cNvPr id="35" name="Picture 2" descr="C:\Users\wicaksono_d\Desktop\npic\test_funct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70" y="3907919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156177" y="3677128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A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0623"/>
                <a:ext cx="2952823" cy="628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𝐸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/>
                                    </a:rPr>
                                    <m:t>d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800" dirty="0" smtClean="0">
                  <a:latin typeface="Raleway" panose="020B0003030101060003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743" y="2132856"/>
                <a:ext cx="3203322" cy="6766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Isosceles Triangle 39"/>
          <p:cNvSpPr/>
          <p:nvPr/>
        </p:nvSpPr>
        <p:spPr bwMode="auto">
          <a:xfrm>
            <a:off x="7152015" y="2332476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>
            <a:off x="7923727" y="260010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2" name="Elbow Connector 41"/>
          <p:cNvCxnSpPr>
            <a:stCxn id="41" idx="0"/>
            <a:endCxn id="40" idx="5"/>
          </p:cNvCxnSpPr>
          <p:nvPr/>
        </p:nvCxnSpPr>
        <p:spPr bwMode="auto">
          <a:xfrm rot="16200000" flipV="1">
            <a:off x="7508365" y="2122695"/>
            <a:ext cx="214141" cy="74068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7" y="5621618"/>
                <a:ext cx="295282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36390" y="5438089"/>
            <a:ext cx="2303761" cy="9988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cs typeface="Franklin Gothic Book"/>
              </a:rPr>
              <a:t>Computation cost</a:t>
            </a:r>
            <a:br>
              <a:rPr lang="en-US" sz="2000" kern="1000" spc="30" dirty="0" smtClean="0">
                <a:cs typeface="Franklin Gothic Book"/>
              </a:rPr>
            </a:br>
            <a:r>
              <a:rPr lang="en-US" sz="2000" kern="1000" spc="30" dirty="0" smtClean="0">
                <a:cs typeface="Franklin Gothic Book"/>
              </a:rPr>
              <a:t>(Code runs)</a:t>
            </a:r>
            <a:endParaRPr lang="en-US" sz="2000" kern="1000" spc="30" dirty="0"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7520" y="6204542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627784" y="5999386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&lt;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77" y="5205680"/>
                <a:ext cx="792670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 bwMode="auto">
          <a:xfrm>
            <a:off x="1918155" y="5612529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0" name="Elbow Connector 49"/>
          <p:cNvCxnSpPr>
            <a:stCxn id="47" idx="3"/>
            <a:endCxn id="48" idx="0"/>
          </p:cNvCxnSpPr>
          <p:nvPr/>
        </p:nvCxnSpPr>
        <p:spPr bwMode="auto">
          <a:xfrm>
            <a:off x="1627447" y="5438089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51031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smtClean="0"/>
              <a:t>Sobol’ Total-</a:t>
            </a:r>
            <a:r>
              <a:rPr lang="de-CH" dirty="0" err="1" smtClean="0"/>
              <a:t>Effect</a:t>
            </a:r>
            <a:r>
              <a:rPr lang="de-CH" dirty="0" smtClean="0"/>
              <a:t> Indices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2129455"/>
                <a:ext cx="2827121" cy="7344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827088" y="4869160"/>
            <a:ext cx="1089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/>
                                        <m:sup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~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  <m:sub/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nary>
                            </m:e>
                          </m:nary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subHide m:val="on"/>
                                      <m:supHide m:val="on"/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1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3568863"/>
                <a:ext cx="6625232" cy="9402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27088" y="3064807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Written in integral form: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088" y="4653682"/>
            <a:ext cx="6625232" cy="3594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latin typeface="+mn-lt"/>
                <a:cs typeface="Franklin Gothic Book"/>
              </a:rPr>
              <a:t>Computed by </a:t>
            </a:r>
            <a:r>
              <a:rPr lang="en-US" sz="2000" b="1" dirty="0" smtClean="0">
                <a:latin typeface="+mn-lt"/>
                <a:cs typeface="Franklin Gothic Book"/>
              </a:rPr>
              <a:t>Monte Carlo estimation </a:t>
            </a:r>
            <a:r>
              <a:rPr lang="en-US" sz="2000" dirty="0" smtClean="0">
                <a:latin typeface="+mn-lt"/>
                <a:cs typeface="Franklin Gothic Book"/>
              </a:rPr>
              <a:t>with cost (code runs):</a:t>
            </a:r>
            <a:endParaRPr lang="en-US" sz="2000" kern="1000" spc="30" dirty="0" smtClean="0">
              <a:latin typeface="+mn-lt"/>
              <a:cs typeface="Franklin Gothic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𝑁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×(</m:t>
                      </m:r>
                      <m:r>
                        <a:rPr lang="en-US" sz="2000" b="0" i="1" smtClean="0">
                          <a:latin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</a:rPr>
                        <m:t>+2)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87" y="5549610"/>
                <a:ext cx="2952823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83520" y="6132534"/>
            <a:ext cx="2520528" cy="46481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686868"/>
                </a:solidFill>
                <a:latin typeface="+mn-lt"/>
                <a:cs typeface="Franklin Gothic Book"/>
              </a:rPr>
              <a:t># of parameters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743784" y="5927378"/>
            <a:ext cx="0" cy="3027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000" spc="3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~</m:t>
                      </m:r>
                      <m:sSup>
                        <m:sSupPr>
                          <m:ctrlP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77" y="5133672"/>
                <a:ext cx="792670" cy="4648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Isosceles Triangle 13"/>
          <p:cNvSpPr/>
          <p:nvPr/>
        </p:nvSpPr>
        <p:spPr bwMode="auto">
          <a:xfrm>
            <a:off x="3034155" y="554052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Elbow Connector 14"/>
          <p:cNvCxnSpPr>
            <a:stCxn id="13" idx="3"/>
            <a:endCxn id="14" idx="0"/>
          </p:cNvCxnSpPr>
          <p:nvPr/>
        </p:nvCxnSpPr>
        <p:spPr bwMode="auto">
          <a:xfrm>
            <a:off x="2743447" y="5366081"/>
            <a:ext cx="352759" cy="17444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# of parameters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baseline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𝒌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7’000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12’000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’000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0005810"/>
                  </p:ext>
                </p:extLst>
              </p:nvPr>
            </p:nvGraphicFramePr>
            <p:xfrm>
              <a:off x="4859339" y="5210141"/>
              <a:ext cx="3960812" cy="1163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1777"/>
                    <a:gridCol w="747257"/>
                    <a:gridCol w="921308"/>
                    <a:gridCol w="960470"/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i="0" baseline="0" dirty="0" smtClean="0">
                              <a:solidFill>
                                <a:schemeClr val="tx1"/>
                              </a:solidFill>
                              <a:latin typeface="+mj-lt"/>
                            </a:rPr>
                            <a:t>N</a:t>
                          </a:r>
                          <a:r>
                            <a:rPr lang="en-US" sz="2000" baseline="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= 1’000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0812" t="-8197" b="-2426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solidFill>
                              <a:schemeClr val="tx1"/>
                            </a:solidFill>
                            <a:latin typeface="Raleway" panose="020B0003030101060003" pitchFamily="34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179508" t="-101538" r="-253279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225828" t="-101538" r="-104636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7"/>
                          <a:stretch>
                            <a:fillRect l="-311392" t="-101538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Code runs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79508" t="-201538" r="-253279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25828" t="-201538" r="-104636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311392" t="-201538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Output variance left if all parameters </a:t>
                </a:r>
                <a:r>
                  <a:rPr lang="en-US" sz="2000" b="1" dirty="0" smtClean="0">
                    <a:latin typeface="+mn-lt"/>
                  </a:rPr>
                  <a:t>except</a:t>
                </a:r>
                <a:r>
                  <a:rPr lang="en-US" sz="2000" dirty="0" smtClean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are fixed. If small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n-lt"/>
                  </a:rPr>
                  <a:t>is less influential and </a:t>
                </a:r>
                <a:r>
                  <a:rPr lang="en-US" sz="2000" b="1" dirty="0" smtClean="0">
                    <a:latin typeface="+mn-lt"/>
                  </a:rPr>
                  <a:t>can be fixed</a:t>
                </a:r>
                <a:r>
                  <a:rPr lang="en-US" sz="2000" dirty="0" smtClean="0">
                    <a:latin typeface="+mn-lt"/>
                  </a:rPr>
                  <a:t>.</a:t>
                </a:r>
                <a:endParaRPr lang="en-US" sz="2000" b="1" dirty="0">
                  <a:latin typeface="+mn-lt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479" y="1988840"/>
                <a:ext cx="4572000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1467" t="-2994" r="-173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 smtClean="0">
                    <a:latin typeface="+mn-lt"/>
                    <a:cs typeface="Franklin Gothic Book"/>
                  </a:rPr>
                  <a:t>Sobol’ total-effect index for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0" smtClean="0">
                            <a:latin typeface="Cambria Math"/>
                            <a:cs typeface="Franklin Gothic Book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cs typeface="Franklin Gothic Book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kern="1000" spc="30" dirty="0" smtClean="0">
                    <a:latin typeface="+mn-lt"/>
                    <a:cs typeface="Franklin Gothic Book"/>
                  </a:rPr>
                  <a:t>:</a:t>
                </a:r>
                <a:endParaRPr lang="en-US" sz="20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4777"/>
                <a:ext cx="6625232" cy="359494"/>
              </a:xfrm>
              <a:prstGeom prst="rect">
                <a:avLst/>
              </a:prstGeom>
              <a:blipFill rotWithShape="1">
                <a:blip r:embed="rId9"/>
                <a:stretch>
                  <a:fillRect l="-2394" t="-16949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1800" b="0" kern="1000" spc="30" dirty="0" smtClean="0">
                    <a:solidFill>
                      <a:srgbClr val="686868"/>
                    </a:solidFill>
                    <a:cs typeface="Franklin Gothic Book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0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𝐷</m:t>
                    </m:r>
                    <m:r>
                      <a:rPr lang="en-US" sz="1800" b="0" i="1" kern="1000" spc="30" smtClean="0">
                        <a:solidFill>
                          <a:srgbClr val="686868"/>
                        </a:solidFill>
                        <a:latin typeface="Cambria Math"/>
                        <a:cs typeface="Franklin Gothic Book"/>
                      </a:rPr>
                      <m:t>+1)</m:t>
                    </m:r>
                  </m:oMath>
                </a14:m>
                <a:r>
                  <a:rPr lang="en-US" sz="1800" kern="1000" spc="30" dirty="0" smtClean="0">
                    <a:solidFill>
                      <a:srgbClr val="686868"/>
                    </a:solidFill>
                    <a:latin typeface="+mn-lt"/>
                    <a:cs typeface="Franklin Gothic Book"/>
                  </a:rPr>
                  <a:t>-dimension</a:t>
                </a:r>
                <a:endParaRPr lang="en-US" sz="1800" kern="1000" spc="30" dirty="0" smtClean="0">
                  <a:solidFill>
                    <a:srgbClr val="686868"/>
                  </a:solidFill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28" y="3104672"/>
                <a:ext cx="2017748" cy="464818"/>
              </a:xfrm>
              <a:prstGeom prst="rect">
                <a:avLst/>
              </a:prstGeom>
              <a:blipFill rotWithShape="1">
                <a:blip r:embed="rId10"/>
                <a:stretch>
                  <a:fillRect l="-3323" r="-271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/>
          <p:cNvSpPr/>
          <p:nvPr/>
        </p:nvSpPr>
        <p:spPr bwMode="auto">
          <a:xfrm>
            <a:off x="3592158" y="356501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Elbow Connector 27"/>
          <p:cNvCxnSpPr>
            <a:stCxn id="26" idx="1"/>
            <a:endCxn id="27" idx="0"/>
          </p:cNvCxnSpPr>
          <p:nvPr/>
        </p:nvCxnSpPr>
        <p:spPr bwMode="auto">
          <a:xfrm rot="10800000" flipV="1">
            <a:off x="3654210" y="3337081"/>
            <a:ext cx="484219" cy="2279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Global </a:t>
            </a:r>
            <a:r>
              <a:rPr lang="de-CH" dirty="0" err="1" smtClean="0"/>
              <a:t>Sensitivity</a:t>
            </a:r>
            <a:r>
              <a:rPr lang="de-CH" dirty="0" smtClean="0"/>
              <a:t> </a:t>
            </a:r>
            <a:r>
              <a:rPr lang="de-CH" dirty="0" smtClean="0"/>
              <a:t>Analysis </a:t>
            </a:r>
            <a:r>
              <a:rPr lang="de-CH" dirty="0" err="1" smtClean="0"/>
              <a:t>for</a:t>
            </a:r>
            <a:r>
              <a:rPr lang="de-CH" dirty="0" smtClean="0"/>
              <a:t> Screening:</a:t>
            </a:r>
            <a:br>
              <a:rPr lang="de-CH" dirty="0" smtClean="0"/>
            </a:br>
            <a:r>
              <a:rPr lang="de-CH" dirty="0" err="1" smtClean="0"/>
              <a:t>Comparison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/>
              <a:t>M</a:t>
            </a:r>
            <a:r>
              <a:rPr lang="de-CH" dirty="0" err="1" smtClean="0"/>
              <a:t>ethods</a:t>
            </a:r>
            <a:endParaRPr lang="de-CH" dirty="0"/>
          </a:p>
        </p:txBody>
      </p:sp>
      <p:grpSp>
        <p:nvGrpSpPr>
          <p:cNvPr id="37" name="Group 36"/>
          <p:cNvGrpSpPr/>
          <p:nvPr/>
        </p:nvGrpSpPr>
        <p:grpSpPr>
          <a:xfrm>
            <a:off x="107506" y="2780928"/>
            <a:ext cx="9001569" cy="3767267"/>
            <a:chOff x="107506" y="1916832"/>
            <a:chExt cx="9001569" cy="3767267"/>
          </a:xfrm>
        </p:grpSpPr>
        <p:pic>
          <p:nvPicPr>
            <p:cNvPr id="4100" name="Picture 4" descr="W:\project\stars\workspace\RND\SB-RND-ACT-006-13\WD41\projects\temp\wd41-all\figures\defense\figures\plotRunningScreeningSobolTotal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1" b="11912"/>
            <a:stretch/>
          </p:blipFill>
          <p:spPr bwMode="auto">
            <a:xfrm>
              <a:off x="6130779" y="2472862"/>
              <a:ext cx="2885888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W:\project\stars\workspace\RND\SB-RND-ACT-006-13\WD41\projects\temp\wd41-all\figures\defense\figures\plotRunningScreeningMorrisTrajectory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4" b="11912"/>
            <a:stretch/>
          </p:blipFill>
          <p:spPr bwMode="auto">
            <a:xfrm>
              <a:off x="3249243" y="2472860"/>
              <a:ext cx="2881536" cy="2896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W:\project\stars\workspace\RND\SB-RND-ACT-006-13\WD41\projects\temp\wd41-all\figures\defense\figures\plotRunningScreeningMorrisRad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7" b="11532"/>
            <a:stretch/>
          </p:blipFill>
          <p:spPr bwMode="auto">
            <a:xfrm>
              <a:off x="396636" y="2472862"/>
              <a:ext cx="2879220" cy="289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956775" y="3640512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Sensitivity Measure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6637" y="5373216"/>
              <a:ext cx="8620030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800" kern="1000" spc="30" dirty="0" smtClean="0">
                  <a:latin typeface="+mn-lt"/>
                  <a:cs typeface="Franklin Gothic Book"/>
                </a:rPr>
                <a:t>Number of Replications / Samples</a:t>
              </a:r>
            </a:p>
          </p:txBody>
        </p:sp>
        <p:cxnSp>
          <p:nvCxnSpPr>
            <p:cNvPr id="10" name="Elbow Connector 9"/>
            <p:cNvCxnSpPr>
              <a:stCxn id="4099" idx="0"/>
              <a:endCxn id="4098" idx="0"/>
            </p:cNvCxnSpPr>
            <p:nvPr/>
          </p:nvCxnSpPr>
          <p:spPr bwMode="auto">
            <a:xfrm rot="16200000" flipH="1" flipV="1">
              <a:off x="3263128" y="1045978"/>
              <a:ext cx="2" cy="2853765"/>
            </a:xfrm>
            <a:prstGeom prst="bentConnector3">
              <a:avLst>
                <a:gd name="adj1" fmla="val -11430000000"/>
              </a:avLst>
            </a:prstGeom>
            <a:solidFill>
              <a:schemeClr val="accent1"/>
            </a:solidFill>
            <a:ln w="1905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475656" y="1916832"/>
                  <a:ext cx="3816424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r>
                        <a:rPr lang="en-US" sz="1800" i="1" kern="1000" spc="30" dirty="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320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replications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8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960 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1916832"/>
                  <a:ext cx="3816424" cy="31088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Isosceles Triangle 20"/>
            <p:cNvSpPr/>
            <p:nvPr/>
          </p:nvSpPr>
          <p:spPr bwMode="auto">
            <a:xfrm>
              <a:off x="7389062" y="2454401"/>
              <a:ext cx="124101" cy="106984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  <a:spcBef>
                      <a:spcPts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1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 samples </a:t>
                  </a:r>
                  <a14:m>
                    <m:oMath xmlns:m="http://schemas.openxmlformats.org/officeDocument/2006/math"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=</m:t>
                      </m:r>
                      <m:sSup>
                        <m:sSupPr>
                          <m:ctrlP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</m:ctrlPr>
                        </m:sSupPr>
                        <m:e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29</m:t>
                          </m:r>
                        </m:e>
                        <m:sup>
                          <m:r>
                            <a:rPr lang="en-US" sz="1800" b="0" i="1" kern="1000" spc="30" smtClean="0">
                              <a:solidFill>
                                <a:srgbClr val="686868"/>
                              </a:solidFill>
                              <a:latin typeface="Cambria Math"/>
                              <a:cs typeface="Franklin Gothic Book"/>
                            </a:rPr>
                            <m:t>′</m:t>
                          </m:r>
                        </m:sup>
                      </m:sSup>
                      <m:r>
                        <a:rPr lang="en-US" sz="1800" b="0" i="1" kern="1000" spc="30" smtClean="0">
                          <a:solidFill>
                            <a:srgbClr val="686868"/>
                          </a:solidFill>
                          <a:latin typeface="Cambria Math"/>
                          <a:cs typeface="Franklin Gothic Book"/>
                        </a:rPr>
                        <m:t>000 </m:t>
                      </m:r>
                    </m:oMath>
                  </a14:m>
                  <a:r>
                    <a:rPr lang="en-US" sz="1800" kern="1000" spc="30" dirty="0" smtClean="0">
                      <a:solidFill>
                        <a:srgbClr val="686868"/>
                      </a:solidFill>
                      <a:latin typeface="+mn-lt"/>
                      <a:cs typeface="Franklin Gothic Book"/>
                    </a:rPr>
                    <a:t>runs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1916832"/>
                  <a:ext cx="3312939" cy="310883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t="-19608" b="-39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/>
            <p:cNvCxnSpPr>
              <a:stCxn id="21" idx="0"/>
              <a:endCxn id="30" idx="2"/>
            </p:cNvCxnSpPr>
            <p:nvPr/>
          </p:nvCxnSpPr>
          <p:spPr bwMode="auto">
            <a:xfrm flipV="1">
              <a:off x="7451113" y="2227715"/>
              <a:ext cx="1493" cy="22668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505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Rectangle 34"/>
          <p:cNvSpPr/>
          <p:nvPr/>
        </p:nvSpPr>
        <p:spPr>
          <a:xfrm>
            <a:off x="841948" y="1516424"/>
            <a:ext cx="5905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20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27089" y="1557338"/>
                <a:ext cx="8293150" cy="1336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 smtClean="0">
                    <a:latin typeface="+mn-lt"/>
                  </a:rPr>
                  <a:t>Selected Quantity of Interest: </a:t>
                </a:r>
                <a:r>
                  <a:rPr lang="en-US" sz="1900" b="1" dirty="0">
                    <a:latin typeface="+mn-lt"/>
                  </a:rPr>
                  <a:t>Time-Average </a:t>
                </a:r>
                <a:r>
                  <a:rPr lang="en-US" sz="1900" b="1" dirty="0" smtClean="0">
                    <a:latin typeface="+mn-lt"/>
                  </a:rPr>
                  <a:t>Output</a:t>
                </a:r>
                <a:endParaRPr lang="en-US" sz="1900" kern="1000" spc="30" dirty="0" smtClean="0">
                  <a:latin typeface="+mn-lt"/>
                  <a:cs typeface="Franklin Gothic Book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b="1" dirty="0" smtClean="0">
                    <a:latin typeface="+mn-lt"/>
                  </a:rPr>
                  <a:t>Boundary conditions</a:t>
                </a:r>
                <a:r>
                  <a:rPr lang="en-US" sz="1900" dirty="0" smtClean="0">
                    <a:latin typeface="+mn-lt"/>
                  </a:rPr>
                  <a:t>, </a:t>
                </a:r>
                <a:r>
                  <a:rPr lang="en-US" sz="1900" b="1" dirty="0" smtClean="0">
                    <a:latin typeface="+mn-lt"/>
                  </a:rPr>
                  <a:t>closure laws</a:t>
                </a:r>
                <a:r>
                  <a:rPr lang="en-US" sz="1900" dirty="0" smtClean="0">
                    <a:latin typeface="+mn-lt"/>
                  </a:rPr>
                  <a:t>, and </a:t>
                </a:r>
                <a:r>
                  <a:rPr lang="en-US" sz="1900" b="1" dirty="0">
                    <a:latin typeface="+mn-lt"/>
                  </a:rPr>
                  <a:t>spacer grid model</a:t>
                </a:r>
                <a:r>
                  <a:rPr lang="en-US" sz="1900" dirty="0">
                    <a:latin typeface="+mn-lt"/>
                  </a:rPr>
                  <a:t> parameters </a:t>
                </a:r>
                <a:br>
                  <a:rPr lang="en-US" sz="1900" dirty="0">
                    <a:latin typeface="+mn-lt"/>
                  </a:rPr>
                </a:br>
                <a:r>
                  <a:rPr lang="en-US" sz="1900" dirty="0" smtClean="0">
                    <a:latin typeface="+mn-lt"/>
                  </a:rPr>
                  <a:t>are </a:t>
                </a:r>
                <a:r>
                  <a:rPr lang="en-US" sz="1900" dirty="0">
                    <a:latin typeface="+mn-lt"/>
                  </a:rPr>
                  <a:t>relatively influential (</a:t>
                </a:r>
                <a:r>
                  <a:rPr lang="en-US" sz="1900" dirty="0" smtClean="0">
                    <a:latin typeface="+mn-lt"/>
                  </a:rPr>
                  <a:t>12 </a:t>
                </a:r>
                <a:r>
                  <a:rPr lang="en-US" sz="1900" dirty="0">
                    <a:latin typeface="+mn-lt"/>
                  </a:rPr>
                  <a:t>parameters</a:t>
                </a:r>
                <a:r>
                  <a:rPr lang="en-US" sz="1900" dirty="0" smtClean="0">
                    <a:latin typeface="+mn-lt"/>
                  </a:rPr>
                  <a:t>) based 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</a:rPr>
                      <m:t>5%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total-effect indices cut-off</a:t>
                </a:r>
                <a:endParaRPr lang="en-US" sz="1900" dirty="0">
                  <a:latin typeface="+mn-lt"/>
                </a:endParaRP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900" kern="1000" spc="30" dirty="0" smtClean="0">
                  <a:latin typeface="+mn-lt"/>
                  <a:cs typeface="Franklin Gothic Book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9" y="1557338"/>
                <a:ext cx="8293150" cy="1336512"/>
              </a:xfrm>
              <a:prstGeom prst="rect">
                <a:avLst/>
              </a:prstGeom>
              <a:blipFill rotWithShape="1">
                <a:blip r:embed="rId8"/>
                <a:stretch>
                  <a:fillRect l="-1691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39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Uncertainty</a:t>
            </a:r>
            <a:r>
              <a:rPr lang="de-CH" dirty="0" smtClean="0"/>
              <a:t> </a:t>
            </a:r>
            <a:r>
              <a:rPr lang="de-CH" dirty="0"/>
              <a:t>P</a:t>
            </a:r>
            <a:r>
              <a:rPr lang="de-CH" dirty="0" smtClean="0"/>
              <a:t>ropagation </a:t>
            </a:r>
            <a:r>
              <a:rPr lang="de-CH" dirty="0" err="1" smtClean="0"/>
              <a:t>using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/>
              <a:t>I</a:t>
            </a:r>
            <a:r>
              <a:rPr lang="de-CH" dirty="0" err="1" smtClean="0"/>
              <a:t>nfluential</a:t>
            </a:r>
            <a:r>
              <a:rPr lang="de-CH" dirty="0" smtClean="0"/>
              <a:t> vs. Non-</a:t>
            </a:r>
            <a:r>
              <a:rPr lang="de-CH" dirty="0" err="1" smtClean="0"/>
              <a:t>Influential</a:t>
            </a:r>
            <a:r>
              <a:rPr lang="de-CH" dirty="0" smtClean="0"/>
              <a:t> Parameters</a:t>
            </a:r>
            <a:endParaRPr lang="de-CH" dirty="0"/>
          </a:p>
        </p:txBody>
      </p:sp>
      <p:grpSp>
        <p:nvGrpSpPr>
          <p:cNvPr id="6" name="Group 5"/>
          <p:cNvGrpSpPr/>
          <p:nvPr/>
        </p:nvGrpSpPr>
        <p:grpSpPr>
          <a:xfrm>
            <a:off x="107505" y="2614060"/>
            <a:ext cx="8928991" cy="2975180"/>
            <a:chOff x="107505" y="2636911"/>
            <a:chExt cx="8928991" cy="2975180"/>
          </a:xfrm>
        </p:grpSpPr>
        <p:pic>
          <p:nvPicPr>
            <p:cNvPr id="3075" name="Picture 3" descr="W:\project\stars\workspace\RND\SB-RND-ACT-006-13\WD41\projects\temp\wd41-all\figures\defense\figures\plotInfluentialNonInfluentialRunsT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7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:\project\stars\workspace\RND\SB-RND-ACT-006-13\WD41\projects\temp\wd41-all\figures\defense\figures\plotInfluentialNonInfluentialRunsD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885" y="2636912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W:\project\stars\workspace\RND\SB-RND-ACT-006-13\WD41\projects\temp\wd41-all\figures\defense\figures\plotInfluentialNonInfluentialRunsC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221" y="2636911"/>
              <a:ext cx="2835275" cy="283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-956775" y="3701195"/>
              <a:ext cx="2448370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Clad Temperature [K]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963774" y="3701194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Pressure Drop [bar]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4213" y="5301208"/>
              <a:ext cx="8135937" cy="3108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Time [s]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959586" y="3701193"/>
              <a:ext cx="2448371" cy="3198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Liquid Carryover [kg]</a:t>
              </a:r>
            </a:p>
          </p:txBody>
        </p:sp>
      </p:grpSp>
      <p:cxnSp>
        <p:nvCxnSpPr>
          <p:cNvPr id="4" name="Straight Connector 3"/>
          <p:cNvCxnSpPr>
            <a:endCxn id="15" idx="1"/>
          </p:cNvCxnSpPr>
          <p:nvPr/>
        </p:nvCxnSpPr>
        <p:spPr bwMode="auto">
          <a:xfrm>
            <a:off x="6660232" y="5893241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>
            <a:endCxn id="16" idx="1"/>
          </p:cNvCxnSpPr>
          <p:nvPr/>
        </p:nvCxnSpPr>
        <p:spPr bwMode="auto">
          <a:xfrm>
            <a:off x="6660232" y="6397297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020272" y="5693186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12</a:t>
            </a:r>
            <a:r>
              <a:rPr lang="en-US" sz="2000" dirty="0" smtClean="0">
                <a:latin typeface="+mn-lt"/>
              </a:rPr>
              <a:t> Influential</a:t>
            </a:r>
            <a:endParaRPr lang="en-US" sz="2000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0272" y="6197242"/>
            <a:ext cx="208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+mn-lt"/>
              </a:rPr>
              <a:t>15</a:t>
            </a:r>
            <a:r>
              <a:rPr lang="en-US" sz="2000" dirty="0" smtClean="0">
                <a:latin typeface="+mn-lt"/>
              </a:rPr>
              <a:t> Non-influential</a:t>
            </a:r>
            <a:endParaRPr lang="en-US" sz="20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36096" y="5693186"/>
            <a:ext cx="1296144" cy="9041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Parameter</a:t>
            </a:r>
            <a:r>
              <a:rPr lang="en-US" sz="2000" b="1" kern="1000" spc="30" dirty="0">
                <a:latin typeface="+mn-lt"/>
                <a:cs typeface="Franklin Gothic Book"/>
              </a:rPr>
              <a:t/>
            </a:r>
            <a:br>
              <a:rPr lang="en-US" sz="2000" b="1" kern="1000" spc="30" dirty="0">
                <a:latin typeface="+mn-lt"/>
                <a:cs typeface="Franklin Gothic Book"/>
              </a:rPr>
            </a:br>
            <a:r>
              <a:rPr lang="en-US" sz="2000" b="1" kern="1000" spc="30" dirty="0" smtClean="0">
                <a:latin typeface="+mn-lt"/>
                <a:cs typeface="Franklin Gothic Book"/>
              </a:rPr>
              <a:t>subsets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088" y="1557338"/>
            <a:ext cx="5516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+mn-lt"/>
              </a:rPr>
              <a:t>Uncertainty propagation using 2 parameter subsets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and 500 Monte Carlo samples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498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</a:t>
            </a:r>
            <a:endParaRPr lang="en-US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508104" y="450098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1"/>
                <a:ext cx="2290953" cy="7643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1"/>
                <a:ext cx="2290953" cy="764308"/>
              </a:xfrm>
              <a:prstGeom prst="rect">
                <a:avLst/>
              </a:prstGeom>
              <a:blipFill rotWithShape="1">
                <a:blip r:embed="rId3"/>
                <a:stretch>
                  <a:fillRect l="-6383" t="-8800" r="-4255" b="-5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09575" y="4208557"/>
            <a:ext cx="8010575" cy="2389093"/>
          </a:xfrm>
          <a:prstGeom prst="rect">
            <a:avLst/>
          </a:prstGeom>
          <a:solidFill>
            <a:schemeClr val="bg1">
              <a:alpha val="9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227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03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E:\OneDrive\projects\mucm\posteri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1" r="8843" b="1320"/>
          <a:stretch/>
        </p:blipFill>
        <p:spPr bwMode="auto">
          <a:xfrm>
            <a:off x="6429948" y="4009263"/>
            <a:ext cx="2534540" cy="25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OneDrive\projects\mucm\dat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r="7645" b="2452"/>
          <a:stretch/>
        </p:blipFill>
        <p:spPr bwMode="auto">
          <a:xfrm>
            <a:off x="3588343" y="4009263"/>
            <a:ext cx="2567833" cy="247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OneDrive\projects\mucm\prio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r="9603" b="2476"/>
          <a:stretch/>
        </p:blipFill>
        <p:spPr bwMode="auto">
          <a:xfrm>
            <a:off x="690140" y="4067913"/>
            <a:ext cx="2513404" cy="239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79912" y="2393428"/>
                <a:ext cx="5309016" cy="972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𝑘</m:t>
                      </m:r>
                      <m:d>
                        <m:dPr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b="0" i="1" kern="1000" spc="3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ea typeface="Cambria Math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b="0" i="0" kern="1000" spc="30" smtClean="0">
                          <a:latin typeface="Cambria Math"/>
                          <a:cs typeface="Franklin Gothic Book"/>
                        </a:rPr>
                        <m:t>Cov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𝑦</m:t>
                          </m:r>
                          <m:r>
                            <a:rPr lang="en-US" b="0" i="1" kern="1000" spc="30" smtClean="0">
                              <a:latin typeface="Cambria Math"/>
                              <a:cs typeface="Franklin Gothic Book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kern="1000" spc="30" smtClean="0">
                                  <a:latin typeface="Cambria Math"/>
                                  <a:cs typeface="Franklin Gothic Book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kern="1000" spc="30" smtClean="0">
                          <a:latin typeface="Cambria Math"/>
                          <a:cs typeface="Franklin Gothic Book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kern="1000" spc="3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1000" spc="30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kern="1000" spc="3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kern="1000" spc="30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kern="1000" spc="30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kern="1000" spc="30" smtClean="0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kern="1000" spc="3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kern="1000" spc="30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kern="1000" spc="30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|</m:t>
                                                  </m:r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r>
                                                <a:rPr lang="en-US" b="0" i="1" kern="1000" spc="30" smtClean="0">
                                                  <a:latin typeface="Cambria Math"/>
                                                </a:rPr>
                                                <m:t>|</m:t>
                                              </m:r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kern="1000" spc="30" smtClean="0">
                                                      <a:latin typeface="Cambria Math"/>
                                                    </a:rPr>
                                                    <m:t>𝜂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kern="1000" spc="30" smtClean="0">
                                                          <a:latin typeface="Cambria Math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kern="1000" spc="30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393428"/>
                <a:ext cx="5309016" cy="97281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088" y="1530002"/>
                <a:ext cx="4176712" cy="61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kern="1000" spc="30" smtClean="0">
                          <a:latin typeface="Cambria Math"/>
                          <a:cs typeface="Franklin Gothic Book"/>
                        </a:rPr>
                        <m:t>f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 panose="02040503050406030204" pitchFamily="18" charset="0"/>
                              <a:cs typeface="Franklin Gothic Book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</m:e>
                          </m:d>
                        </m:e>
                      </m:d>
                      <m:r>
                        <a:rPr lang="en-US" sz="2400" b="0" i="0" kern="1000" spc="30" smtClean="0">
                          <a:latin typeface="Cambria Math" panose="02040503050406030204" pitchFamily="18" charset="0"/>
                          <a:cs typeface="Franklin Gothic Book"/>
                        </a:rPr>
                        <m:t>~</m:t>
                      </m:r>
                      <m:r>
                        <a:rPr lang="en-US" sz="2400" b="0" i="1" kern="1000" spc="30" smtClean="0">
                          <a:latin typeface="Cambria Math"/>
                          <a:cs typeface="Franklin Gothic Book"/>
                        </a:rPr>
                        <m:t>𝐺𝑃</m:t>
                      </m:r>
                      <m:d>
                        <m:dPr>
                          <m:ctrlP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𝑚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(</m:t>
                          </m:r>
                          <m:bar>
                            <m:barPr>
                              <m:ctrlPr>
                                <a:rPr lang="en-US" sz="2400" i="1" kern="1000" spc="30">
                                  <a:latin typeface="Cambria Math"/>
                                </a:rPr>
                              </m:ctrlPr>
                            </m:barPr>
                            <m:e>
                              <m:r>
                                <a:rPr lang="en-US" sz="2400" i="1" kern="1000" spc="30">
                                  <a:latin typeface="Cambria Math"/>
                                </a:rPr>
                                <m:t>𝜃</m:t>
                              </m:r>
                            </m:e>
                          </m:bar>
                          <m:r>
                            <a:rPr lang="en-US" sz="2400" b="0" i="1" kern="1000" spc="30" smtClean="0">
                              <a:latin typeface="Cambria Math"/>
                            </a:rPr>
                            <m:t>)</m:t>
                          </m:r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sSupPr>
                            <m:e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kern="1000" spc="30" smtClean="0">
                              <a:latin typeface="Cambria Math"/>
                              <a:cs typeface="Franklin Gothic Book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2400" b="0" i="1" kern="1000" spc="30" smtClean="0">
                                  <a:latin typeface="Cambria Math"/>
                                  <a:cs typeface="Franklin Gothic Book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sz="2400" i="1" kern="1000" spc="30">
                                      <a:latin typeface="Cambria Math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 kern="1000" spc="3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bar>
                              <m:r>
                                <a:rPr lang="en-US" sz="2400" b="0" i="1" kern="1000" spc="30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b="0" i="1" kern="1000" spc="30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sz="2400" i="1" kern="1000" spc="30">
                                          <a:latin typeface="Cambria Math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 kern="1000" spc="30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sz="2400" b="0" i="1" kern="1000" spc="30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kern="1000" spc="30" dirty="0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30002"/>
                <a:ext cx="4176712" cy="612107"/>
              </a:xfrm>
              <a:prstGeom prst="rect">
                <a:avLst/>
              </a:prstGeom>
              <a:blipFill rotWithShape="1">
                <a:blip r:embed="rId6"/>
                <a:stretch>
                  <a:fillRect r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137" y="2368703"/>
                <a:ext cx="1336827" cy="1088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+mn-lt"/>
                  </a:rPr>
                  <a:t>Probability Distribution over function (of</a:t>
                </a:r>
                <a14:m>
                  <m:oMath xmlns:m="http://schemas.openxmlformats.org/officeDocument/2006/math">
                    <m:r>
                      <a:rPr lang="en-US" b="0" i="0" kern="1000" spc="30" smtClean="0">
                        <a:latin typeface="Cambria Math"/>
                      </a:rPr>
                      <m:t> </m:t>
                    </m:r>
                    <m:bar>
                      <m:barPr>
                        <m:ctrlPr>
                          <a:rPr lang="en-US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i="1" kern="1000" spc="30">
                            <a:latin typeface="Cambria Math"/>
                          </a:rPr>
                          <m:t>𝜃</m:t>
                        </m:r>
                      </m:e>
                    </m:bar>
                  </m:oMath>
                </a14:m>
                <a:r>
                  <a:rPr lang="en-US" dirty="0">
                    <a:latin typeface="+mn-lt"/>
                  </a:rPr>
                  <a:t>) values</a:t>
                </a:r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" y="2368703"/>
                <a:ext cx="1336827" cy="1088824"/>
              </a:xfrm>
              <a:prstGeom prst="rect">
                <a:avLst/>
              </a:prstGeom>
              <a:blipFill rotWithShape="1">
                <a:blip r:embed="rId7"/>
                <a:stretch>
                  <a:fillRect l="-2740" t="-1685" r="-2283" b="-6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 bwMode="auto">
          <a:xfrm>
            <a:off x="3995936" y="2078409"/>
            <a:ext cx="0" cy="6388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928011" y="2094908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83070" y="2368703"/>
            <a:ext cx="15408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function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the usual: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zero, constant, linear, etc.</a:t>
            </a:r>
            <a:endParaRPr lang="en-US" b="1" dirty="0"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41617" y="1494088"/>
            <a:ext cx="0" cy="2238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3237561" y="1180843"/>
            <a:ext cx="1694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Common variance</a:t>
            </a:r>
            <a:endParaRPr lang="en-US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4189" y="2133398"/>
            <a:ext cx="11518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correlation </a:t>
            </a:r>
            <a:br>
              <a:rPr lang="en-US" dirty="0">
                <a:latin typeface="+mn-lt"/>
              </a:rPr>
            </a:br>
            <a:r>
              <a:rPr lang="en-US" b="1" dirty="0">
                <a:latin typeface="+mn-lt"/>
              </a:rPr>
              <a:t>function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88428" y="2094908"/>
            <a:ext cx="0" cy="3044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7668344" y="3150221"/>
            <a:ext cx="0" cy="2957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 flipV="1">
            <a:off x="6516216" y="2428824"/>
            <a:ext cx="2448272" cy="131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604448" y="2717228"/>
            <a:ext cx="0" cy="64901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237941" y="3282004"/>
            <a:ext cx="0" cy="19479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44208" y="2091587"/>
            <a:ext cx="278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power-exponential correlation</a:t>
            </a:r>
            <a:endParaRPr lang="en-US" b="1" i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37285" y="3379058"/>
            <a:ext cx="12061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correlation 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length</a:t>
            </a:r>
            <a:endParaRPr lang="en-US" sz="1500" b="1" i="1" dirty="0"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81782" y="3366245"/>
            <a:ext cx="10436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power</a:t>
            </a:r>
            <a:r>
              <a:rPr lang="en-US" sz="1500" b="1" i="1" dirty="0">
                <a:latin typeface="+mn-lt"/>
              </a:rPr>
              <a:t/>
            </a:r>
            <a:br>
              <a:rPr lang="en-US" sz="1500" b="1" i="1" dirty="0">
                <a:latin typeface="+mn-lt"/>
              </a:rPr>
            </a:br>
            <a:r>
              <a:rPr lang="en-US" sz="1500" dirty="0">
                <a:latin typeface="+mn-lt"/>
              </a:rPr>
              <a:t>parameter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409093" y="3371274"/>
            <a:ext cx="16831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+mn-lt"/>
              </a:rPr>
              <a:t>multi-parameters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construction</a:t>
            </a:r>
            <a:endParaRPr lang="en-US" sz="1500" b="1" i="1" dirty="0">
              <a:latin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2345849" y="1494088"/>
            <a:ext cx="0" cy="1975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1547664" y="1191448"/>
            <a:ext cx="1596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Gaussian Process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276331" y="1232271"/>
                <a:ext cx="3832744" cy="747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Gaussian process is </a:t>
                </a:r>
                <a:r>
                  <a:rPr lang="en-US" sz="2000" b="1" dirty="0">
                    <a:latin typeface="+mn-lt"/>
                  </a:rPr>
                  <a:t>Gaussian with infinite variates</a:t>
                </a:r>
                <a:r>
                  <a:rPr lang="en-US" sz="2000" dirty="0">
                    <a:latin typeface="+mn-lt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sz="2000" i="1" kern="1000" spc="30">
                                <a:latin typeface="Cambria Math"/>
                              </a:rPr>
                            </m:ctrlPr>
                          </m:barPr>
                          <m:e>
                            <m:r>
                              <a:rPr lang="en-US" sz="2000" i="1" kern="1000" spc="30">
                                <a:latin typeface="Cambria Math"/>
                              </a:rPr>
                              <m:t>𝜃</m:t>
                            </m:r>
                          </m:e>
                        </m:bar>
                      </m:e>
                    </m:d>
                    <m:r>
                      <a:rPr lang="en-US" sz="2000" i="1" kern="1000" spc="30">
                        <a:latin typeface="Cambria Math"/>
                      </a:rPr>
                      <m:t>∈</m:t>
                    </m:r>
                    <m:r>
                      <a:rPr lang="en-US" sz="2000" kern="1000" spc="30">
                        <a:latin typeface="Cambria Math"/>
                      </a:rPr>
                      <m:t>ℝ</m:t>
                    </m:r>
                    <m:r>
                      <a:rPr lang="en-US" sz="2000" b="0" i="0" kern="1000" spc="30" smtClean="0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000" i="1" kern="1000" spc="30">
                            <a:latin typeface="Cambria Math"/>
                          </a:rPr>
                        </m:ctrlPr>
                      </m:barPr>
                      <m:e>
                        <m:r>
                          <a:rPr lang="en-US" sz="2000" i="1" kern="1000" spc="30">
                            <a:latin typeface="Cambria Math"/>
                          </a:rPr>
                          <m:t>𝜃</m:t>
                        </m:r>
                      </m:e>
                    </m:bar>
                    <m:r>
                      <a:rPr lang="en-US" sz="2000" b="0" i="1" kern="1000" spc="3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kern="1000" spc="3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kern="1000" spc="3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kern="1000" spc="3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331" y="1232271"/>
                <a:ext cx="3832744" cy="747512"/>
              </a:xfrm>
              <a:prstGeom prst="rect">
                <a:avLst/>
              </a:prstGeom>
              <a:blipFill rotWithShape="1">
                <a:blip r:embed="rId8"/>
                <a:stretch>
                  <a:fillRect l="-1752" t="-4065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24200" y="5652087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Prior</a:t>
            </a:r>
            <a:endParaRPr lang="en-US" sz="1500" b="1" i="1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08104" y="5652089"/>
            <a:ext cx="576064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Data</a:t>
            </a:r>
            <a:endParaRPr lang="en-US" sz="1500" b="1" i="1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17609" y="5652089"/>
            <a:ext cx="963107" cy="323165"/>
          </a:xfrm>
          <a:prstGeom prst="rect">
            <a:avLst/>
          </a:prstGeom>
          <a:solidFill>
            <a:srgbClr val="B9B9B9"/>
          </a:solidFill>
        </p:spPr>
        <p:txBody>
          <a:bodyPr wrap="square">
            <a:spAutoFit/>
          </a:bodyPr>
          <a:lstStyle/>
          <a:p>
            <a:r>
              <a:rPr lang="en-US" sz="1500" b="1" dirty="0">
                <a:latin typeface="+mn-lt"/>
              </a:rPr>
              <a:t>Posterior</a:t>
            </a:r>
            <a:endParaRPr lang="en-US" sz="1500" b="1" i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>
                    <a:latin typeface="+mn-lt"/>
                  </a:rPr>
                  <a:t>Learn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𝜼</m:t>
                        </m:r>
                      </m:e>
                      <m:sup>
                        <m:r>
                          <a:rPr lang="en-US" sz="1500" b="1" i="1" smtClean="0">
                            <a:latin typeface="Cambria Math"/>
                          </a:rPr>
                          <m:t>(</m:t>
                        </m:r>
                        <m:r>
                          <a:rPr lang="en-US" sz="1500" b="1" i="1" smtClean="0">
                            <a:latin typeface="Cambria Math"/>
                          </a:rPr>
                          <m:t>𝒌</m:t>
                        </m:r>
                        <m:r>
                          <a:rPr lang="en-US" sz="1500" b="1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500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1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1" i="1" smtClean="0">
                            <a:latin typeface="Cambria Math"/>
                          </a:rPr>
                          <m:t>𝜶</m:t>
                        </m:r>
                      </m:e>
                      <m:sup>
                        <m:d>
                          <m:dPr>
                            <m:ctrlPr>
                              <a:rPr lang="en-US" sz="15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1" i="1" smtClean="0">
                                <a:latin typeface="Cambria Math"/>
                              </a:rPr>
                              <m:t>𝒌</m:t>
                            </m:r>
                          </m:e>
                        </m:d>
                      </m:sup>
                    </m:sSup>
                  </m:oMath>
                </a14:m>
                <a:endParaRPr lang="en-US" sz="15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7" y="4067913"/>
                <a:ext cx="1440161" cy="573747"/>
              </a:xfrm>
              <a:prstGeom prst="rect">
                <a:avLst/>
              </a:prstGeom>
              <a:blipFill rotWithShape="1">
                <a:blip r:embed="rId9"/>
                <a:stretch>
                  <a:fillRect l="-1271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19137" y="3717032"/>
            <a:ext cx="3904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Used in </a:t>
            </a:r>
            <a:r>
              <a:rPr lang="en-US" sz="1800" b="1" dirty="0">
                <a:latin typeface="+mn-lt"/>
              </a:rPr>
              <a:t>Bayesian Non-linear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9345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:\project\stars\workspace\RND\SB-RND-ACT-006-13\WD41\projects\temp\wd41-all\wd41-defense\figures\figures\lblocaSimulation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57868"/>
            <a:ext cx="3672979" cy="482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:\project\stars\workspace\RND\SB-RND-ACT-006-13\WD41\projects\temp\wd41-all\wd41-defense\figures\figures\heatedChan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9" y="1879934"/>
            <a:ext cx="3346687" cy="471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2" y="291600"/>
            <a:ext cx="6815277" cy="1049837"/>
          </a:xfrm>
        </p:spPr>
        <p:txBody>
          <a:bodyPr anchor="ctr"/>
          <a:lstStyle/>
          <a:p>
            <a:r>
              <a:rPr lang="en-US" dirty="0" smtClean="0"/>
              <a:t>Safety </a:t>
            </a:r>
            <a:r>
              <a:rPr lang="en-US" dirty="0"/>
              <a:t>Analysis of </a:t>
            </a:r>
            <a:r>
              <a:rPr lang="en-US" dirty="0" smtClean="0"/>
              <a:t>LWR under LBLOCA:</a:t>
            </a:r>
            <a:br>
              <a:rPr lang="en-US" dirty="0" smtClean="0"/>
            </a:br>
            <a:r>
              <a:rPr lang="en-US" dirty="0" smtClean="0"/>
              <a:t>Show max. clad temperature &lt; safety limit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55" y="3456758"/>
            <a:ext cx="961033" cy="383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Cold Leg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9117" y="2780928"/>
            <a:ext cx="914400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Hot Leg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56" y="4674539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Gas Phase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56" y="5661348"/>
            <a:ext cx="128537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Liquid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55" y="2729675"/>
            <a:ext cx="1643426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Double-ended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Guillotine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8782" y="3347051"/>
            <a:ext cx="1297053" cy="6453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Emergency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Core Cooling</a:t>
            </a:r>
            <a:endParaRPr lang="en-US" sz="24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6820" y="3950287"/>
            <a:ext cx="1595239" cy="5801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Two-phase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hydraulics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8848" y="6030453"/>
            <a:ext cx="1694702" cy="701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Heat conduction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through solids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3939" y="4170433"/>
            <a:ext cx="1358881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3645" y="1557868"/>
            <a:ext cx="1896291" cy="722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Reactor Pressure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Vessel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9527" y="1557039"/>
            <a:ext cx="2040075" cy="4318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ECC Mass Injection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528" y="3744791"/>
            <a:ext cx="2040075" cy="4762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1464" y="6309320"/>
            <a:ext cx="3501239" cy="270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3472" y="3933056"/>
            <a:ext cx="1396056" cy="3600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4045" y="1813331"/>
            <a:ext cx="1368152" cy="3237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Accumulator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2770" y="2991446"/>
            <a:ext cx="2369934" cy="3295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Low Pressure Injection</a:t>
            </a:r>
          </a:p>
        </p:txBody>
      </p:sp>
    </p:spTree>
    <p:extLst>
      <p:ext uri="{BB962C8B-B14F-4D97-AF65-F5344CB8AC3E}">
        <p14:creationId xmlns:p14="http://schemas.microsoft.com/office/powerpoint/2010/main" val="35245449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:\project\stars\workspace\RND\SB-RND-ACT-006-13\WD41\projects\temp\wd41-all\figures\defense\figures\metamodel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6565"/>
          <a:stretch/>
        </p:blipFill>
        <p:spPr bwMode="auto">
          <a:xfrm>
            <a:off x="827088" y="1365996"/>
            <a:ext cx="8105775" cy="52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8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:\project\stars\workspace\RND\SB-RND-ACT-006-13\WD41\projects\temp\wd41-all\wd41-defense\figures\chapter4\figures\plotPCGPConstruction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89261"/>
            <a:ext cx="7772400" cy="46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7831" y="6140450"/>
            <a:ext cx="6696744" cy="36046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Covariance Kernel Functions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training sample size is the main factor for the </a:t>
            </a:r>
            <a:r>
              <a:rPr lang="en-US" dirty="0" err="1" smtClean="0"/>
              <a:t>metamodel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7243912" y="3632448"/>
            <a:ext cx="3168352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Design of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412776"/>
            <a:ext cx="6696744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Training Sample Size</a:t>
            </a:r>
          </a:p>
        </p:txBody>
      </p:sp>
      <p:cxnSp>
        <p:nvCxnSpPr>
          <p:cNvPr id="4" name="Straight Connector 3"/>
          <p:cNvCxnSpPr>
            <a:stCxn id="8" idx="3"/>
          </p:cNvCxnSpPr>
          <p:nvPr/>
        </p:nvCxnSpPr>
        <p:spPr bwMode="auto">
          <a:xfrm>
            <a:off x="8828088" y="5445224"/>
            <a:ext cx="0" cy="5761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47322" y="1412776"/>
            <a:ext cx="1872828" cy="3604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Major impact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 bwMode="auto">
          <a:xfrm flipH="1">
            <a:off x="6372200" y="1593007"/>
            <a:ext cx="57512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434931" y="6140450"/>
            <a:ext cx="1688797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Minor impact</a:t>
            </a:r>
          </a:p>
        </p:txBody>
      </p:sp>
      <p:cxnSp>
        <p:nvCxnSpPr>
          <p:cNvPr id="18" name="Straight Connector 17"/>
          <p:cNvCxnSpPr>
            <a:stCxn id="7" idx="3"/>
          </p:cNvCxnSpPr>
          <p:nvPr/>
        </p:nvCxnSpPr>
        <p:spPr bwMode="auto">
          <a:xfrm>
            <a:off x="2123728" y="6320681"/>
            <a:ext cx="64807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68686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001310" y="6140450"/>
            <a:ext cx="2088803" cy="36046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Negligible impact</a:t>
            </a:r>
          </a:p>
        </p:txBody>
      </p:sp>
    </p:spTree>
    <p:extLst>
      <p:ext uri="{BB962C8B-B14F-4D97-AF65-F5344CB8AC3E}">
        <p14:creationId xmlns:p14="http://schemas.microsoft.com/office/powerpoint/2010/main" val="70484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00981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090418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5508104" y="5820289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 bwMode="auto">
          <a:xfrm>
            <a:off x="809575" y="5386562"/>
            <a:ext cx="8010575" cy="1211088"/>
          </a:xfrm>
          <a:prstGeom prst="rect">
            <a:avLst/>
          </a:prstGeom>
          <a:solidFill>
            <a:srgbClr val="E5E5E5">
              <a:alpha val="9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6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Statistical Framework</a:t>
            </a:r>
            <a:endParaRPr lang="en-US" sz="2800" dirty="0"/>
          </a:p>
        </p:txBody>
      </p:sp>
      <p:sp>
        <p:nvSpPr>
          <p:cNvPr id="5" name="Rectangle: Rounded Corners 9"/>
          <p:cNvSpPr/>
          <p:nvPr/>
        </p:nvSpPr>
        <p:spPr bwMode="auto">
          <a:xfrm>
            <a:off x="827584" y="1910474"/>
            <a:ext cx="2160811" cy="76776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827584" y="3276939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827585" y="4581129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827584" y="5797219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088" y="1484784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select important parameters to be inferred?</a:t>
            </a:r>
            <a:endParaRPr lang="en-US" sz="2000" dirty="0">
              <a:latin typeface="+mn-lt"/>
            </a:endParaRPr>
          </a:p>
        </p:txBody>
      </p:sp>
      <p:sp>
        <p:nvSpPr>
          <p:cNvPr id="13" name="Striped Right Arrow 12"/>
          <p:cNvSpPr/>
          <p:nvPr/>
        </p:nvSpPr>
        <p:spPr bwMode="auto">
          <a:xfrm>
            <a:off x="5868144" y="190785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Striped Right Arrow 13"/>
          <p:cNvSpPr/>
          <p:nvPr/>
        </p:nvSpPr>
        <p:spPr bwMode="auto">
          <a:xfrm>
            <a:off x="5868144" y="331294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088" y="2844796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approximate the input/output of the forward model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?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9576" y="4170566"/>
            <a:ext cx="801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How to make the inference (quantification</a:t>
            </a:r>
            <a:r>
              <a:rPr lang="en-US" sz="2000" i="1" dirty="0" smtClean="0">
                <a:latin typeface="+mn-lt"/>
                <a:ea typeface="ヒラギノ角ゴ Pro W3"/>
                <a:cs typeface="ヒラギノ角ゴ Pro W3"/>
              </a:rPr>
              <a:t>)?</a:t>
            </a:r>
            <a:endParaRPr lang="en-US" sz="20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088" y="5386562"/>
            <a:ext cx="7993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  <a:ea typeface="ヒラギノ角ゴ Pro W3"/>
                <a:cs typeface="ヒラギノ角ゴ Pro W3"/>
              </a:rPr>
              <a:t>Is the quantified uncertainty useful?</a:t>
            </a:r>
            <a:endParaRPr lang="en-US" sz="2000" dirty="0">
              <a:latin typeface="+mn-lt"/>
            </a:endParaRPr>
          </a:p>
        </p:txBody>
      </p:sp>
      <p:sp>
        <p:nvSpPr>
          <p:cNvPr id="19" name="Striped Right Arrow 18"/>
          <p:cNvSpPr/>
          <p:nvPr/>
        </p:nvSpPr>
        <p:spPr bwMode="auto">
          <a:xfrm>
            <a:off x="5868144" y="4570676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7151" y="1908692"/>
            <a:ext cx="2074681" cy="76955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27 initial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70204" y="1884894"/>
            <a:ext cx="1476614" cy="79334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b="1" kern="1000" spc="30" dirty="0" smtClean="0">
                <a:latin typeface="+mn-lt"/>
                <a:cs typeface="Franklin Gothic Book"/>
              </a:rPr>
              <a:t>12 influential</a:t>
            </a:r>
            <a:br>
              <a:rPr lang="en-US" sz="2000" b="1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minutes/run)</a:t>
                </a:r>
              </a:p>
              <a:p>
                <a:pPr marL="180975" indent="-180975">
                  <a:lnSpc>
                    <a:spcPct val="11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ヒラギノ角ゴ Pro W3"/>
                            <a:cs typeface="ヒラギノ角ゴ Pro W3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+mn-lt"/>
                    <a:ea typeface="ヒラギノ角ゴ Pro W3"/>
                    <a:cs typeface="ヒラギノ角ゴ Pro W3"/>
                  </a:rPr>
                  <a:t>MBytes/run</a:t>
                </a:r>
                <a:r>
                  <a:rPr lang="en-US" sz="2000" dirty="0">
                    <a:solidFill>
                      <a:schemeClr val="tx1"/>
                    </a:solidFill>
                    <a:ea typeface="ヒラギノ角ゴ Pro W3"/>
                    <a:cs typeface="ヒラギノ角ゴ Pro W3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51" y="3326110"/>
                <a:ext cx="2290953" cy="882447"/>
              </a:xfrm>
              <a:prstGeom prst="rect">
                <a:avLst/>
              </a:prstGeom>
              <a:blipFill rotWithShape="1">
                <a:blip r:embed="rId3"/>
                <a:stretch>
                  <a:fillRect l="-6383" t="-7639"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862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 tIns="180000"/>
          <a:lstStyle/>
          <a:p>
            <a:pPr marL="0" indent="0">
              <a:buNone/>
            </a:pPr>
            <a:r>
              <a:rPr lang="de-CH" b="1" dirty="0"/>
              <a:t>This </a:t>
            </a:r>
            <a:r>
              <a:rPr lang="de-CH" b="1" dirty="0" err="1"/>
              <a:t>is</a:t>
            </a:r>
            <a:r>
              <a:rPr lang="de-CH" b="1" dirty="0"/>
              <a:t> an </a:t>
            </a:r>
            <a:r>
              <a:rPr lang="de-CH" b="1" dirty="0" err="1"/>
              <a:t>example</a:t>
            </a:r>
            <a:r>
              <a:rPr lang="de-CH" b="1" dirty="0"/>
              <a:t> </a:t>
            </a:r>
            <a:r>
              <a:rPr lang="de-CH" b="1" dirty="0" err="1"/>
              <a:t>of</a:t>
            </a:r>
            <a:r>
              <a:rPr lang="de-CH" b="1" dirty="0"/>
              <a:t> a </a:t>
            </a:r>
            <a:r>
              <a:rPr lang="de-CH" b="1" dirty="0" err="1"/>
              <a:t>summary</a:t>
            </a:r>
            <a:r>
              <a:rPr lang="de-CH" b="1" dirty="0"/>
              <a:t> on a final </a:t>
            </a:r>
            <a:r>
              <a:rPr lang="de-CH" b="1" dirty="0" err="1"/>
              <a:t>slide</a:t>
            </a:r>
            <a:r>
              <a:rPr lang="de-CH" b="1" dirty="0"/>
              <a:t>: </a:t>
            </a:r>
            <a:r>
              <a:rPr lang="de-CH" b="1" dirty="0" err="1"/>
              <a:t>at</a:t>
            </a:r>
            <a:r>
              <a:rPr lang="de-CH" b="1" dirty="0"/>
              <a:t> PSI </a:t>
            </a:r>
            <a:r>
              <a:rPr lang="de-CH" b="1" dirty="0" err="1"/>
              <a:t>we</a:t>
            </a:r>
            <a:r>
              <a:rPr lang="de-CH" b="1" dirty="0"/>
              <a:t> </a:t>
            </a:r>
            <a:r>
              <a:rPr lang="de-CH" b="1" dirty="0" err="1"/>
              <a:t>use</a:t>
            </a:r>
            <a:r>
              <a:rPr lang="de-CH" b="1" dirty="0"/>
              <a:t> </a:t>
            </a:r>
            <a:r>
              <a:rPr lang="de-CH" b="1" dirty="0" err="1"/>
              <a:t>synchrotron</a:t>
            </a:r>
            <a:r>
              <a:rPr lang="de-CH" b="1" dirty="0"/>
              <a:t> light </a:t>
            </a:r>
            <a:r>
              <a:rPr lang="de-CH" b="1" dirty="0" err="1"/>
              <a:t>to</a:t>
            </a:r>
            <a:r>
              <a:rPr lang="de-CH" b="1" dirty="0"/>
              <a:t> </a:t>
            </a:r>
            <a:r>
              <a:rPr lang="de-CH" b="1" dirty="0" err="1"/>
              <a:t>look</a:t>
            </a:r>
            <a:r>
              <a:rPr lang="de-CH" b="1" dirty="0"/>
              <a:t> </a:t>
            </a:r>
            <a:r>
              <a:rPr lang="de-CH" b="1" dirty="0" err="1"/>
              <a:t>into</a:t>
            </a:r>
            <a:r>
              <a:rPr lang="de-CH" b="1" dirty="0"/>
              <a:t> </a:t>
            </a:r>
            <a:r>
              <a:rPr lang="de-CH" b="1" dirty="0" err="1"/>
              <a:t>magnetic</a:t>
            </a:r>
            <a:r>
              <a:rPr lang="de-CH" b="1" dirty="0"/>
              <a:t> </a:t>
            </a:r>
            <a:r>
              <a:rPr lang="de-CH" b="1" dirty="0" err="1"/>
              <a:t>materials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thus</a:t>
            </a:r>
            <a:r>
              <a:rPr lang="de-CH" b="1" dirty="0"/>
              <a:t> …</a:t>
            </a:r>
          </a:p>
          <a:p>
            <a:pPr marL="263525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understand</a:t>
            </a:r>
            <a:r>
              <a:rPr lang="de-CH" dirty="0" smtClean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details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nanoworld</a:t>
            </a:r>
            <a:r>
              <a:rPr lang="de-CH" dirty="0"/>
              <a:t> in </a:t>
            </a:r>
            <a:r>
              <a:rPr lang="de-CH" dirty="0" err="1"/>
              <a:t>order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optimise</a:t>
            </a:r>
            <a:r>
              <a:rPr lang="de-CH" dirty="0"/>
              <a:t> </a:t>
            </a:r>
            <a:r>
              <a:rPr lang="de-CH" dirty="0" err="1"/>
              <a:t>technology</a:t>
            </a:r>
            <a:r>
              <a:rPr lang="de-CH" dirty="0"/>
              <a:t>.</a:t>
            </a:r>
          </a:p>
          <a:p>
            <a:pPr marL="263525" lvl="1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understand</a:t>
            </a:r>
            <a:r>
              <a:rPr lang="de-CH" dirty="0" smtClean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interaction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materials</a:t>
            </a:r>
            <a:r>
              <a:rPr lang="de-CH" dirty="0"/>
              <a:t>.</a:t>
            </a:r>
          </a:p>
          <a:p>
            <a:pPr marL="263525" lvl="1" indent="-263525">
              <a:buNone/>
            </a:pPr>
            <a:r>
              <a:rPr lang="de-CH" dirty="0"/>
              <a:t>… </a:t>
            </a:r>
            <a:r>
              <a:rPr lang="de-CH" dirty="0" smtClean="0"/>
              <a:t>	</a:t>
            </a:r>
            <a:r>
              <a:rPr lang="de-CH" dirty="0" err="1" smtClean="0"/>
              <a:t>maybe</a:t>
            </a:r>
            <a:r>
              <a:rPr lang="de-CH" dirty="0" smtClean="0"/>
              <a:t> </a:t>
            </a:r>
            <a:r>
              <a:rPr lang="de-CH" dirty="0" err="1"/>
              <a:t>discover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</a:t>
            </a:r>
            <a:r>
              <a:rPr lang="de-CH" dirty="0" err="1"/>
              <a:t>nanomagnets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8829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Wir schaffen Wissen – heute für morgen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27088" y="1019811"/>
            <a:ext cx="2952824" cy="5577839"/>
          </a:xfrm>
        </p:spPr>
        <p:txBody>
          <a:bodyPr/>
          <a:lstStyle/>
          <a:p>
            <a:pPr marL="0" indent="0">
              <a:buNone/>
            </a:pPr>
            <a:r>
              <a:rPr lang="de-CH" b="1" dirty="0" err="1" smtClean="0"/>
              <a:t>Thank</a:t>
            </a:r>
            <a:r>
              <a:rPr lang="de-CH" b="1" dirty="0" smtClean="0"/>
              <a:t> </a:t>
            </a:r>
            <a:r>
              <a:rPr lang="de-CH" b="1" dirty="0" err="1" smtClean="0"/>
              <a:t>you</a:t>
            </a:r>
            <a:r>
              <a:rPr lang="de-CH" b="1" dirty="0" smtClean="0"/>
              <a:t> </a:t>
            </a:r>
            <a:r>
              <a:rPr lang="de-CH" b="1" dirty="0" err="1" smtClean="0"/>
              <a:t>for</a:t>
            </a:r>
            <a:r>
              <a:rPr lang="de-CH" b="1" dirty="0" smtClean="0"/>
              <a:t> </a:t>
            </a:r>
            <a:r>
              <a:rPr lang="de-CH" b="1" dirty="0" err="1" smtClean="0"/>
              <a:t>your</a:t>
            </a:r>
            <a:r>
              <a:rPr lang="de-CH" b="1" dirty="0" smtClean="0"/>
              <a:t> </a:t>
            </a:r>
            <a:r>
              <a:rPr lang="de-CH" b="1" dirty="0" err="1" smtClean="0"/>
              <a:t>attention</a:t>
            </a:r>
            <a:r>
              <a:rPr lang="de-CH" b="1" dirty="0" smtClean="0"/>
              <a:t>.</a:t>
            </a:r>
          </a:p>
          <a:p>
            <a:pPr marL="0" indent="0">
              <a:buNone/>
            </a:pPr>
            <a:r>
              <a:rPr lang="de-CH" b="1" dirty="0" err="1" smtClean="0"/>
              <a:t>My</a:t>
            </a:r>
            <a:r>
              <a:rPr lang="de-CH" b="1" dirty="0" smtClean="0"/>
              <a:t> </a:t>
            </a:r>
            <a:r>
              <a:rPr lang="de-CH" b="1" dirty="0" err="1"/>
              <a:t>s</a:t>
            </a:r>
            <a:r>
              <a:rPr lang="de-CH" b="1" dirty="0" err="1" smtClean="0"/>
              <a:t>incere</a:t>
            </a:r>
            <a:r>
              <a:rPr lang="de-CH" b="1" dirty="0" smtClean="0"/>
              <a:t> </a:t>
            </a:r>
            <a:r>
              <a:rPr lang="de-CH" b="1" dirty="0" err="1"/>
              <a:t>g</a:t>
            </a:r>
            <a:r>
              <a:rPr lang="de-CH" b="1" dirty="0" err="1" smtClean="0"/>
              <a:t>ratitude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Prof. A. Pautz</a:t>
            </a:r>
          </a:p>
          <a:p>
            <a:r>
              <a:rPr lang="de-CH" dirty="0" smtClean="0"/>
              <a:t>Mr. O. Zerkak</a:t>
            </a:r>
          </a:p>
          <a:p>
            <a:r>
              <a:rPr lang="de-CH" dirty="0" smtClean="0"/>
              <a:t>Dr. G. Perret</a:t>
            </a:r>
          </a:p>
          <a:p>
            <a:r>
              <a:rPr lang="de-CH" dirty="0" smtClean="0"/>
              <a:t>Mr. </a:t>
            </a:r>
            <a:r>
              <a:rPr lang="de-CH" dirty="0" err="1" smtClean="0"/>
              <a:t>Ph</a:t>
            </a:r>
            <a:r>
              <a:rPr lang="de-CH" dirty="0" smtClean="0"/>
              <a:t>. Jacquemoud</a:t>
            </a:r>
          </a:p>
          <a:p>
            <a:r>
              <a:rPr lang="de-CH" dirty="0" smtClean="0"/>
              <a:t>Dr. M. Hursin</a:t>
            </a:r>
          </a:p>
          <a:p>
            <a:r>
              <a:rPr lang="de-CH" dirty="0" smtClean="0"/>
              <a:t>Dr. D. Rochman</a:t>
            </a:r>
          </a:p>
          <a:p>
            <a:r>
              <a:rPr lang="de-CH" dirty="0" smtClean="0"/>
              <a:t>Mr. H. Ferroukhi</a:t>
            </a:r>
          </a:p>
          <a:p>
            <a:r>
              <a:rPr lang="de-CH" dirty="0" smtClean="0"/>
              <a:t>Other </a:t>
            </a:r>
            <a:r>
              <a:rPr lang="de-CH" dirty="0" err="1" smtClean="0"/>
              <a:t>members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STARS</a:t>
            </a:r>
          </a:p>
          <a:p>
            <a:endParaRPr lang="de-CH" dirty="0" smtClean="0"/>
          </a:p>
          <a:p>
            <a:pPr marL="0" indent="0">
              <a:buNone/>
            </a:pPr>
            <a:r>
              <a:rPr lang="de-CH" dirty="0" smtClean="0"/>
              <a:t>The </a:t>
            </a:r>
            <a:r>
              <a:rPr lang="de-CH" dirty="0" err="1" smtClean="0"/>
              <a:t>jury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:</a:t>
            </a:r>
            <a:endParaRPr lang="de-CH" dirty="0"/>
          </a:p>
          <a:p>
            <a:r>
              <a:rPr lang="de-CH" dirty="0" smtClean="0"/>
              <a:t>Prof. R. </a:t>
            </a:r>
            <a:r>
              <a:rPr lang="de-CH" dirty="0" err="1" smtClean="0"/>
              <a:t>Houdr</a:t>
            </a:r>
            <a:r>
              <a:rPr lang="de-CH" dirty="0" err="1" smtClean="0">
                <a:cs typeface="Times New Roman"/>
              </a:rPr>
              <a:t>é</a:t>
            </a:r>
            <a:endParaRPr lang="de-CH" dirty="0" smtClean="0"/>
          </a:p>
          <a:p>
            <a:r>
              <a:rPr lang="de-CH" dirty="0" smtClean="0"/>
              <a:t>Dr. J. </a:t>
            </a:r>
            <a:r>
              <a:rPr lang="de-CH" dirty="0" err="1" smtClean="0"/>
              <a:t>Baccou</a:t>
            </a:r>
            <a:endParaRPr lang="de-CH" dirty="0" smtClean="0"/>
          </a:p>
          <a:p>
            <a:r>
              <a:rPr lang="de-CH" dirty="0" smtClean="0"/>
              <a:t>Dr. W. Zwermann</a:t>
            </a:r>
          </a:p>
          <a:p>
            <a:r>
              <a:rPr lang="de-CH" dirty="0" smtClean="0"/>
              <a:t>Prof. B. Sudret </a:t>
            </a:r>
            <a:endParaRPr lang="de-CH" dirty="0"/>
          </a:p>
          <a:p>
            <a:endParaRPr lang="de-CH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4859338" y="5517232"/>
            <a:ext cx="4291111" cy="1080418"/>
          </a:xfrm>
          <a:prstGeom prst="rect">
            <a:avLst/>
          </a:prstGeom>
          <a:solidFill>
            <a:srgbClr val="E5E5E5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+mn-lt"/>
              </a:rPr>
              <a:t>Additional acknowledgments: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</a:t>
            </a:r>
            <a:r>
              <a:rPr lang="de-CH" dirty="0" err="1">
                <a:latin typeface="+mn-lt"/>
              </a:rPr>
              <a:t>Nuclear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Safety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Inspectorat</a:t>
            </a:r>
            <a:r>
              <a:rPr lang="de-CH" dirty="0">
                <a:latin typeface="+mn-lt"/>
              </a:rPr>
              <a:t> (ENSI)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de-CH" dirty="0">
                <a:latin typeface="+mn-lt"/>
              </a:rPr>
              <a:t>Swiss Federal Office </a:t>
            </a:r>
            <a:r>
              <a:rPr lang="de-CH" dirty="0" err="1">
                <a:latin typeface="+mn-lt"/>
              </a:rPr>
              <a:t>of</a:t>
            </a:r>
            <a:r>
              <a:rPr lang="de-CH" dirty="0">
                <a:latin typeface="+mn-lt"/>
              </a:rPr>
              <a:t> </a:t>
            </a:r>
            <a:r>
              <a:rPr lang="de-CH" dirty="0" err="1">
                <a:latin typeface="+mn-lt"/>
              </a:rPr>
              <a:t>Energy</a:t>
            </a:r>
            <a:r>
              <a:rPr lang="de-CH" dirty="0">
                <a:latin typeface="+mn-lt"/>
              </a:rPr>
              <a:t> (BFM)</a:t>
            </a: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12160" y="908720"/>
            <a:ext cx="2700000" cy="5530645"/>
            <a:chOff x="6012160" y="908720"/>
            <a:chExt cx="2700000" cy="5530645"/>
          </a:xfrm>
        </p:grpSpPr>
        <p:pic>
          <p:nvPicPr>
            <p:cNvPr id="5" name="Picture 2" descr="U:\20160506_PSI_Luftbild_029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4639815"/>
              <a:ext cx="2700000" cy="179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662" y="2757677"/>
              <a:ext cx="2699331" cy="18004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3265" y="908720"/>
              <a:ext cx="2698126" cy="176727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27584" y="908720"/>
            <a:ext cx="5184576" cy="25202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Swiss joint MSc program between </a:t>
            </a:r>
            <a:r>
              <a:rPr lang="en-US" sz="1800" kern="1000" spc="30" dirty="0">
                <a:latin typeface="+mn-lt"/>
                <a:cs typeface="Franklin Gothic Book"/>
                <a:hlinkClick r:id="rId6"/>
              </a:rPr>
              <a:t>ETHZ</a:t>
            </a:r>
            <a:r>
              <a:rPr lang="en-US" sz="1800" kern="1000" spc="30" dirty="0">
                <a:latin typeface="+mn-lt"/>
                <a:cs typeface="Franklin Gothic Book"/>
              </a:rPr>
              <a:t> and </a:t>
            </a:r>
            <a:r>
              <a:rPr lang="en-US" sz="1800" kern="1000" spc="30" dirty="0">
                <a:latin typeface="+mn-lt"/>
                <a:cs typeface="Franklin Gothic Book"/>
                <a:hlinkClick r:id="rId7"/>
              </a:rPr>
              <a:t>EPFL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Established in 2008, more than 100 students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Two-year program, 120 ECTS credits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Students attend two top-ranked universities: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ETH Zurich #9</a:t>
            </a:r>
          </a:p>
          <a:p>
            <a:pPr marL="742950" lvl="1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EPF Lausanne #14 (based on </a:t>
            </a:r>
            <a:r>
              <a:rPr lang="en-US" sz="1800" kern="1000" spc="30" dirty="0">
                <a:latin typeface="+mn-lt"/>
                <a:cs typeface="Franklin Gothic Book"/>
                <a:hlinkClick r:id="rId8"/>
              </a:rPr>
              <a:t>QS</a:t>
            </a:r>
            <a:r>
              <a:rPr lang="en-US" sz="1800" kern="1000" spc="30" dirty="0">
                <a:latin typeface="+mn-lt"/>
                <a:cs typeface="Franklin Gothic Book"/>
              </a:rPr>
              <a:t>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Scientific support and research at </a:t>
            </a:r>
            <a:br>
              <a:rPr lang="en-US" sz="1800" kern="1000" spc="30" dirty="0">
                <a:latin typeface="+mn-lt"/>
                <a:cs typeface="Franklin Gothic Book"/>
              </a:rPr>
            </a:br>
            <a:r>
              <a:rPr lang="en-US" sz="1800" kern="1000" spc="30" dirty="0">
                <a:latin typeface="+mn-lt"/>
                <a:cs typeface="Franklin Gothic Book"/>
              </a:rPr>
              <a:t>the </a:t>
            </a:r>
            <a:r>
              <a:rPr lang="en-US" sz="1800" kern="1000" spc="30" dirty="0">
                <a:latin typeface="+mn-lt"/>
                <a:cs typeface="Franklin Gothic Book"/>
                <a:hlinkClick r:id="rId9"/>
              </a:rPr>
              <a:t>Paul Scherrer Institute</a:t>
            </a:r>
            <a:endParaRPr lang="en-US" sz="1800" kern="1000" spc="30" dirty="0"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>
                <a:latin typeface="+mn-lt"/>
                <a:cs typeface="Franklin Gothic Book"/>
              </a:rPr>
              <a:t>Grants and scholarships available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kern="1000" spc="30" dirty="0" err="1">
              <a:latin typeface="+mn-lt"/>
              <a:cs typeface="Franklin Gothic Book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2566" y="3655016"/>
            <a:ext cx="4347150" cy="2784349"/>
            <a:chOff x="539552" y="3429000"/>
            <a:chExt cx="4684424" cy="30003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552" y="3429000"/>
              <a:ext cx="4684424" cy="3000373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683568" y="4929187"/>
              <a:ext cx="1008112" cy="483894"/>
              <a:chOff x="251520" y="3537620"/>
              <a:chExt cx="1008112" cy="483894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251520" y="3537620"/>
                <a:ext cx="1008112" cy="48389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20" y="3537620"/>
                <a:ext cx="1008112" cy="483894"/>
              </a:xfrm>
              <a:prstGeom prst="rect">
                <a:avLst/>
              </a:prstGeom>
            </p:spPr>
          </p:pic>
        </p:grpSp>
        <p:pic>
          <p:nvPicPr>
            <p:cNvPr id="1026" name="Picture 2" descr="http://www.riskcenter.ethz.ch/research/future-resilient-systems-project---singapore/_jcr_content/rightpar_bottom/contextinfo/fullwidthimage/image.imageformat.lightbox.147791471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72" y="4438388"/>
              <a:ext cx="1008000" cy="40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55776" y="3850359"/>
              <a:ext cx="1008000" cy="42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652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7754" y="981665"/>
            <a:ext cx="8688497" cy="5464593"/>
            <a:chOff x="96728" y="981663"/>
            <a:chExt cx="8688497" cy="5464593"/>
          </a:xfrm>
        </p:grpSpPr>
        <p:sp>
          <p:nvSpPr>
            <p:cNvPr id="5" name="Hexagon 4"/>
            <p:cNvSpPr>
              <a:spLocks noChangeAspect="1"/>
            </p:cNvSpPr>
            <p:nvPr/>
          </p:nvSpPr>
          <p:spPr bwMode="auto">
            <a:xfrm>
              <a:off x="3411046" y="981663"/>
              <a:ext cx="2100262" cy="181671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7" name="Hexagon 6"/>
            <p:cNvSpPr>
              <a:spLocks noChangeAspect="1"/>
            </p:cNvSpPr>
            <p:nvPr/>
          </p:nvSpPr>
          <p:spPr bwMode="auto">
            <a:xfrm>
              <a:off x="3394325" y="2798373"/>
              <a:ext cx="2116983" cy="1831173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8" name="Hexagon 7"/>
            <p:cNvSpPr>
              <a:spLocks noChangeAspect="1"/>
            </p:cNvSpPr>
            <p:nvPr/>
          </p:nvSpPr>
          <p:spPr bwMode="auto">
            <a:xfrm>
              <a:off x="6684963" y="4629546"/>
              <a:ext cx="2100262" cy="1816710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Hexagon 8"/>
            <p:cNvSpPr>
              <a:spLocks noChangeAspect="1"/>
            </p:cNvSpPr>
            <p:nvPr/>
          </p:nvSpPr>
          <p:spPr bwMode="auto">
            <a:xfrm>
              <a:off x="1752293" y="3721191"/>
              <a:ext cx="2100262" cy="1816710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Hexagon 9"/>
            <p:cNvSpPr>
              <a:spLocks noChangeAspect="1"/>
            </p:cNvSpPr>
            <p:nvPr/>
          </p:nvSpPr>
          <p:spPr bwMode="auto">
            <a:xfrm>
              <a:off x="96728" y="4629546"/>
              <a:ext cx="2100262" cy="1816710"/>
            </a:xfrm>
            <a:prstGeom prst="hexagon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Hexagon 10"/>
            <p:cNvSpPr>
              <a:spLocks noChangeAspect="1"/>
            </p:cNvSpPr>
            <p:nvPr/>
          </p:nvSpPr>
          <p:spPr bwMode="auto">
            <a:xfrm>
              <a:off x="5066668" y="3721191"/>
              <a:ext cx="2100262" cy="1816710"/>
            </a:xfrm>
            <a:prstGeom prst="hexagon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 algn="ctr">
              <a:solidFill>
                <a:srgbClr val="B9B9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sp>
        <p:nvSpPr>
          <p:cNvPr id="12" name="Content Placeholder 1"/>
          <p:cNvSpPr>
            <a:spLocks noGrp="1"/>
          </p:cNvSpPr>
          <p:nvPr>
            <p:ph sz="quarter" idx="13"/>
          </p:nvPr>
        </p:nvSpPr>
        <p:spPr>
          <a:xfrm>
            <a:off x="805766" y="1000840"/>
            <a:ext cx="2736304" cy="2519611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Curriculum focuses on:</a:t>
            </a:r>
          </a:p>
          <a:p>
            <a:r>
              <a:rPr lang="en-US" dirty="0"/>
              <a:t>Neutronics</a:t>
            </a:r>
          </a:p>
          <a:p>
            <a:r>
              <a:rPr lang="en-US" dirty="0"/>
              <a:t>Thermohydraulics</a:t>
            </a:r>
          </a:p>
          <a:p>
            <a:r>
              <a:rPr lang="en-US" dirty="0"/>
              <a:t>Nuclear Material Science</a:t>
            </a:r>
          </a:p>
          <a:p>
            <a:r>
              <a:rPr lang="en-US" dirty="0"/>
              <a:t>Nuclear Safety</a:t>
            </a:r>
          </a:p>
          <a:p>
            <a:r>
              <a:rPr lang="en-US" dirty="0"/>
              <a:t>Waste Management</a:t>
            </a:r>
          </a:p>
          <a:p>
            <a:r>
              <a:rPr lang="en-US" dirty="0"/>
              <a:t>Radiation Protection</a:t>
            </a:r>
          </a:p>
          <a:p>
            <a:pPr marL="177800" lvl="1" indent="0">
              <a:buNone/>
            </a:pPr>
            <a:r>
              <a:rPr lang="en-US" dirty="0"/>
              <a:t>	…and more</a:t>
            </a:r>
          </a:p>
          <a:p>
            <a:pPr lvl="1"/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5736258" y="1000841"/>
            <a:ext cx="3096215" cy="201912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u="sng" dirty="0"/>
              <a:t>Unique world-class facilities:</a:t>
            </a:r>
          </a:p>
          <a:p>
            <a:r>
              <a:rPr lang="en-US" dirty="0"/>
              <a:t>CROCUS research reactor</a:t>
            </a:r>
          </a:p>
          <a:p>
            <a:r>
              <a:rPr lang="en-US" dirty="0"/>
              <a:t>Swiss Light Source synchrotron</a:t>
            </a:r>
          </a:p>
          <a:p>
            <a:r>
              <a:rPr lang="en-US" dirty="0"/>
              <a:t>Hot Lab facility</a:t>
            </a:r>
          </a:p>
          <a:p>
            <a:r>
              <a:rPr lang="en-US" dirty="0"/>
              <a:t>Proton therapy center</a:t>
            </a:r>
          </a:p>
          <a:p>
            <a:r>
              <a:rPr lang="en-US" dirty="0"/>
              <a:t>Numerous TH experimental facilities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3617020" y="5373216"/>
            <a:ext cx="3781425" cy="1377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u="sng" dirty="0"/>
              <a:t>Curriculum includes:</a:t>
            </a:r>
          </a:p>
          <a:p>
            <a:r>
              <a:rPr lang="en-US" dirty="0"/>
              <a:t>Three-month industrial internship</a:t>
            </a:r>
          </a:p>
          <a:p>
            <a:r>
              <a:rPr lang="en-US" dirty="0"/>
              <a:t>Research project</a:t>
            </a:r>
          </a:p>
          <a:p>
            <a:r>
              <a:rPr lang="en-US" dirty="0"/>
              <a:t>Master thesis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1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44" y="5746656"/>
            <a:ext cx="968400" cy="96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ETHZ-EPFL MSc in Nuclear Engineering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2710" y="1052738"/>
            <a:ext cx="7467723" cy="4614999"/>
            <a:chOff x="838139" y="1124743"/>
            <a:chExt cx="7467723" cy="4614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4563" y="1124743"/>
              <a:ext cx="3651299" cy="1439999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4562" y="2712243"/>
              <a:ext cx="3651299" cy="1439998"/>
            </a:xfrm>
            <a:prstGeom prst="rect">
              <a:avLst/>
            </a:prstGeom>
            <a:ln w="38100">
              <a:solidFill>
                <a:srgbClr val="B9B9B9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838139" y="4299743"/>
              <a:ext cx="7467723" cy="1439999"/>
              <a:chOff x="1064716" y="1124743"/>
              <a:chExt cx="7467723" cy="1439999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716" y="1124743"/>
                <a:ext cx="3651299" cy="1439999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1140" y="1124743"/>
                <a:ext cx="3651299" cy="1439998"/>
              </a:xfrm>
              <a:prstGeom prst="rect">
                <a:avLst/>
              </a:prstGeom>
              <a:ln w="38100">
                <a:solidFill>
                  <a:srgbClr val="B9B9B9"/>
                </a:solidFill>
              </a:ln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2339752" y="5949280"/>
            <a:ext cx="4464496" cy="432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>
                <a:latin typeface="+mn-lt"/>
                <a:cs typeface="Franklin Gothic Book"/>
              </a:rPr>
              <a:t>For more information visit </a:t>
            </a:r>
            <a:r>
              <a:rPr lang="en-US" sz="1800" b="1" kern="1000" spc="30" dirty="0">
                <a:latin typeface="+mn-lt"/>
                <a:cs typeface="Franklin Gothic Book"/>
                <a:hlinkClick r:id="rId8"/>
              </a:rPr>
              <a:t>master-nuclear.ch</a:t>
            </a:r>
            <a:endParaRPr lang="en-US" sz="1800" b="1" kern="1000" spc="30" dirty="0">
              <a:latin typeface="+mn-lt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607" y="1052736"/>
            <a:ext cx="3650400" cy="3042000"/>
          </a:xfrm>
          <a:prstGeom prst="rect">
            <a:avLst/>
          </a:prstGeom>
          <a:ln w="38100">
            <a:solidFill>
              <a:srgbClr val="B9B9B9"/>
            </a:solidFill>
          </a:ln>
        </p:spPr>
      </p:pic>
    </p:spTree>
    <p:extLst>
      <p:ext uri="{BB962C8B-B14F-4D97-AF65-F5344CB8AC3E}">
        <p14:creationId xmlns:p14="http://schemas.microsoft.com/office/powerpoint/2010/main" val="4263960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Forward </a:t>
                </a:r>
                <a:r>
                  <a:rPr lang="en-US" dirty="0"/>
                  <a:t>Uncertainty </a:t>
                </a:r>
                <a:r>
                  <a:rPr lang="en-US" dirty="0" smtClean="0"/>
                  <a:t>Quantification:</a:t>
                </a:r>
                <a:br>
                  <a:rPr lang="en-US" dirty="0" smtClean="0"/>
                </a:br>
                <a:r>
                  <a:rPr lang="en-US" dirty="0" smtClean="0"/>
                  <a:t>Uncertain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Uncertain Outputs</a:t>
                </a:r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2862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:\project\stars\workspace\RND\SB-RND-ACT-006-13\WD41\projects\temp\wd41-all\wd41-defense\figures\figures\forwardUQSimul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34" y="3688054"/>
            <a:ext cx="2246894" cy="1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 (Code)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:</m:t>
                      </m:r>
                      <m:bar>
                        <m:bar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</m:bar>
                      <m:r>
                        <a:rPr lang="en-US" sz="2000" b="1" i="1">
                          <a:latin typeface="Cambria Math"/>
                        </a:rPr>
                        <m:t>↦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880" y="1887853"/>
                <a:ext cx="2673849" cy="851817"/>
              </a:xfrm>
              <a:prstGeom prst="roundRect">
                <a:avLst/>
              </a:prstGeom>
              <a:blipFill rotWithShape="1">
                <a:blip r:embed="rId5"/>
                <a:stretch>
                  <a:fillRect l="-457" r="-228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088" y="3204532"/>
            <a:ext cx="2160736" cy="6638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Inputs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(random variables)</a:t>
            </a:r>
          </a:p>
        </p:txBody>
      </p:sp>
      <p:pic>
        <p:nvPicPr>
          <p:cNvPr id="1030" name="Picture 6" descr="W:\project\stars\workspace\RND\SB-RND-ACT-006-13\WD41\projects\temp\wd41-all\wd41-defense\figures\figures\statisticalAnalysi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93" y="3712968"/>
            <a:ext cx="1684888" cy="157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W:\project\stars\workspace\RND\SB-RND-ACT-006-13\WD41\projects\temp\wd41-all\wd41-defense\figures\figures\uncertainInput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48729"/>
            <a:ext cx="1640599" cy="163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95433" y="5451449"/>
            <a:ext cx="2246895" cy="3395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Uncertain Outputs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44208" y="3039981"/>
            <a:ext cx="2664867" cy="5553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b="1" kern="1000" spc="30" dirty="0" smtClean="0">
                <a:latin typeface="+mn-lt"/>
                <a:cs typeface="Franklin Gothic Book"/>
              </a:rPr>
              <a:t>Statistical Analysis</a:t>
            </a:r>
            <a:br>
              <a:rPr lang="en-US" sz="1800" b="1" kern="1000" spc="30" dirty="0" smtClean="0">
                <a:latin typeface="+mn-lt"/>
                <a:cs typeface="Franklin Gothic Book"/>
              </a:rPr>
            </a:br>
            <a:r>
              <a:rPr lang="en-US" sz="1800" b="1" kern="1000" spc="30" dirty="0" smtClean="0">
                <a:latin typeface="+mn-lt"/>
                <a:cs typeface="Franklin Gothic Book"/>
              </a:rPr>
              <a:t>of ``Quantities of Interest’’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2699792" y="204089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084168" y="41774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5400000">
            <a:off x="4600681" y="292016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Striped Right Arrow 22"/>
          <p:cNvSpPr/>
          <p:nvPr/>
        </p:nvSpPr>
        <p:spPr bwMode="auto">
          <a:xfrm rot="5400000">
            <a:off x="7449405" y="5337212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63038" y="5930931"/>
            <a:ext cx="2348797" cy="4217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400" b="1" kern="1000" spc="30" dirty="0" smtClean="0">
                <a:latin typeface="+mn-lt"/>
                <a:cs typeface="Franklin Gothic Book"/>
              </a:rPr>
              <a:t>Decision Making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135" y="4227415"/>
            <a:ext cx="2650745" cy="1764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Material properties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Initial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Boundary conditions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Physical </a:t>
            </a:r>
            <a:r>
              <a:rPr lang="en-US" sz="20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m</a:t>
            </a: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odel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parameters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1179" y="4384738"/>
            <a:ext cx="1713179" cy="3198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Clad Temperature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26985" y="3738271"/>
            <a:ext cx="1206983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Safety Limit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56177" y="6281654"/>
            <a:ext cx="295289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rgbClr val="505050"/>
                </a:solidFill>
                <a:cs typeface="Franklin Gothic Book"/>
              </a:rPr>
              <a:t>Safe/Fail, Accept/Reject, etc</a:t>
            </a:r>
            <a:r>
              <a:rPr lang="en-US" kern="1000" spc="30" dirty="0">
                <a:solidFill>
                  <a:srgbClr val="505050"/>
                </a:solidFill>
                <a:cs typeface="Franklin Gothic Book"/>
              </a:rPr>
              <a:t>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369283" y="1341438"/>
            <a:ext cx="273630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Monte Carlo simulation</a:t>
            </a:r>
            <a:br>
              <a:rPr lang="en-US" sz="20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(multiple code runs)</a:t>
            </a:r>
            <a:endParaRPr lang="en-US" sz="20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29134" y="3742357"/>
            <a:ext cx="1032340" cy="252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e.g., PCT</a:t>
            </a:r>
          </a:p>
        </p:txBody>
      </p:sp>
      <p:sp>
        <p:nvSpPr>
          <p:cNvPr id="47" name="Isosceles Triangle 46"/>
          <p:cNvSpPr/>
          <p:nvPr/>
        </p:nvSpPr>
        <p:spPr bwMode="auto">
          <a:xfrm>
            <a:off x="7289300" y="1998437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>
            <a:off x="6248099" y="231376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49" name="Elbow Connector 48"/>
          <p:cNvCxnSpPr>
            <a:stCxn id="48" idx="5"/>
            <a:endCxn id="47" idx="3"/>
          </p:cNvCxnSpPr>
          <p:nvPr/>
        </p:nvCxnSpPr>
        <p:spPr bwMode="auto">
          <a:xfrm flipV="1">
            <a:off x="6341175" y="2105421"/>
            <a:ext cx="1010176" cy="26183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702986" y="480520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87063" y="3317635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1"/>
            <a:endCxn id="59" idx="1"/>
          </p:cNvCxnSpPr>
          <p:nvPr/>
        </p:nvCxnSpPr>
        <p:spPr bwMode="auto">
          <a:xfrm rot="10800000" flipH="1" flipV="1">
            <a:off x="718087" y="3371127"/>
            <a:ext cx="15923" cy="1487570"/>
          </a:xfrm>
          <a:prstGeom prst="bentConnector3">
            <a:avLst>
              <a:gd name="adj1" fmla="val -1630503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6368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W:\project\stars\workspace\RND\SB-RND-ACT-006-13\WD41\projects\temp\wd41-all\wd41-defense\figures\figures\postCHFReg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99" y="1651879"/>
            <a:ext cx="3390004" cy="49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Model Parameters:</a:t>
            </a:r>
            <a:br>
              <a:rPr lang="en-US" dirty="0" smtClean="0"/>
            </a:br>
            <a:r>
              <a:rPr lang="en-US" dirty="0" smtClean="0"/>
              <a:t>post-Critical Heat Flux (CHF) Flow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20648" y="1697149"/>
            <a:ext cx="2087856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(Steam </a:t>
            </a:r>
            <a:r>
              <a:rPr lang="en-US" sz="1800" kern="1000" spc="30" dirty="0">
                <a:solidFill>
                  <a:srgbClr val="505050"/>
                </a:solidFill>
                <a:latin typeface="+mn-lt"/>
                <a:cs typeface="Franklin Gothic Book"/>
              </a:rPr>
              <a:t>C</a:t>
            </a: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onvection)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1144" y="2320894"/>
            <a:ext cx="2087360" cy="129882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Dispersed Flow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(DFFB)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144" y="3619717"/>
            <a:ext cx="2087360" cy="8336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err="1" smtClean="0">
                <a:latin typeface="+mn-lt"/>
                <a:cs typeface="Franklin Gothic Book"/>
              </a:rPr>
              <a:t>Interpolatory</a:t>
            </a:r>
            <a:r>
              <a:rPr lang="en-US" sz="2000" kern="1000" spc="30" dirty="0" smtClean="0">
                <a:latin typeface="+mn-lt"/>
                <a:cs typeface="Franklin Gothic Book"/>
              </a:rPr>
              <a:t/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(Inverted Slug)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1682" y="4453382"/>
            <a:ext cx="2066822" cy="1179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Inverted Annular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Film Boiling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(IAFB)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21143" y="5633262"/>
            <a:ext cx="2087361" cy="38339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Transition Boiling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20646" y="5973607"/>
            <a:ext cx="2087857" cy="6957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pre-CHF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(Nucleate Boiling)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7584" y="1414463"/>
            <a:ext cx="5040560" cy="5110880"/>
            <a:chOff x="4211960" y="1414464"/>
            <a:chExt cx="5040560" cy="511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2942079"/>
                  <a:ext cx="4753098" cy="9909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1864519"/>
                  <a:ext cx="4356110" cy="6283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Gas</m:t>
                            </m:r>
                          </m:e>
                        </m:d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Liquid</m:t>
                        </m:r>
                        <m:r>
                          <a:rPr lang="en-US" sz="1800" b="0" i="0" smtClean="0">
                            <a:latin typeface="Cambria Math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1" y="6156012"/>
                  <a:ext cx="245931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nt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⃑"/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int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</m:t>
                                </m:r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nt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</m:acc>
                              </m:e>
                              <m:sub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8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)⋅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US" sz="18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2" y="4416490"/>
                  <a:ext cx="5040558" cy="167680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3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/>
            <p:cNvSpPr/>
            <p:nvPr/>
          </p:nvSpPr>
          <p:spPr bwMode="auto">
            <a:xfrm>
              <a:off x="6662836" y="2093394"/>
              <a:ext cx="573460" cy="27564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3072" y="1484784"/>
              <a:ext cx="125546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Mass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23073" y="2582039"/>
              <a:ext cx="1392793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Momentum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11960" y="4012881"/>
              <a:ext cx="1266575" cy="2941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sz="2000" kern="1000" spc="30" dirty="0" smtClean="0">
                  <a:latin typeface="+mn-lt"/>
                  <a:cs typeface="Franklin Gothic Book"/>
                </a:rPr>
                <a:t>Energy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5478536" y="3509880"/>
              <a:ext cx="6776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6345389" y="3509880"/>
              <a:ext cx="486240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7968241" y="3509880"/>
              <a:ext cx="708214" cy="42317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5447171" y="5373216"/>
              <a:ext cx="603402" cy="332560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6300192" y="5373216"/>
              <a:ext cx="531437" cy="33255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5447171" y="5772048"/>
              <a:ext cx="709005" cy="272594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516216" y="5705775"/>
              <a:ext cx="1080120" cy="354969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7236296" y="1414464"/>
              <a:ext cx="1656754" cy="450056"/>
            </a:xfrm>
            <a:prstGeom prst="roundRect">
              <a:avLst/>
            </a:prstGeom>
            <a:solidFill>
              <a:srgbClr val="969696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>
                  <a:latin typeface="+mn-lt"/>
                </a:rPr>
                <a:t>Closure Laws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236296" y="1844825"/>
              <a:ext cx="1656754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Parametric</a:t>
              </a:r>
            </a:p>
            <a:p>
              <a:pPr algn="r">
                <a:lnSpc>
                  <a:spcPct val="110000"/>
                </a:lnSpc>
                <a:spcBef>
                  <a:spcPts val="0"/>
                </a:spcBef>
              </a:pPr>
              <a:r>
                <a:rPr lang="en-US" kern="1000" spc="30" dirty="0" smtClean="0">
                  <a:solidFill>
                    <a:srgbClr val="505050"/>
                  </a:solidFill>
                  <a:cs typeface="Franklin Gothic Book"/>
                </a:rPr>
                <a:t>models</a:t>
              </a:r>
              <a:endParaRPr lang="en-US" kern="1000" spc="30" dirty="0">
                <a:solidFill>
                  <a:srgbClr val="505050"/>
                </a:solidFill>
                <a:cs typeface="Franklin Gothic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921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in </a:t>
            </a:r>
            <a:br>
              <a:rPr lang="en-US" dirty="0" smtClean="0"/>
            </a:br>
            <a:r>
              <a:rPr lang="en-US" dirty="0" smtClean="0"/>
              <a:t>Physical Model Parameters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8574" y="1534663"/>
            <a:ext cx="2837268" cy="2974457"/>
            <a:chOff x="942644" y="955078"/>
            <a:chExt cx="2837268" cy="2974457"/>
          </a:xfrm>
        </p:grpSpPr>
        <p:pic>
          <p:nvPicPr>
            <p:cNvPr id="5" name="Picture 2" descr="W:\project\stars\workspace\RND\SB-RND-ACT-006-13\WD41\projects\stars\ENSI Presentation\flecht-sease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332969"/>
              <a:ext cx="1322002" cy="127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690810" y="2745793"/>
              <a:ext cx="208910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800" b="1" dirty="0">
                  <a:latin typeface="+mn-lt"/>
                </a:rPr>
                <a:t>FLECHT-SEASET</a:t>
              </a:r>
            </a:p>
            <a:p>
              <a:pPr>
                <a:spcBef>
                  <a:spcPts val="0"/>
                </a:spcBef>
              </a:pPr>
              <a:r>
                <a:rPr lang="en-US" sz="1800" dirty="0">
                  <a:latin typeface="+mn-lt"/>
                </a:rPr>
                <a:t>Westinghouse, USA</a:t>
              </a:r>
            </a:p>
          </p:txBody>
        </p:sp>
        <p:pic>
          <p:nvPicPr>
            <p:cNvPr id="7" name="Picture 9" descr="W:\project\stars\workspace\RND\SB-RND-ACT-006-13\WD41\projects\stars\ENSI Presentation\flecht-seaset-axial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7"/>
            <a:stretch/>
          </p:blipFill>
          <p:spPr bwMode="auto">
            <a:xfrm flipH="1">
              <a:off x="942644" y="955078"/>
              <a:ext cx="677028" cy="297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596336" y="4230363"/>
            <a:ext cx="1584176" cy="2359309"/>
            <a:chOff x="7380312" y="4073753"/>
            <a:chExt cx="1584176" cy="2359309"/>
          </a:xfrm>
        </p:grpSpPr>
        <p:pic>
          <p:nvPicPr>
            <p:cNvPr id="9" name="Picture 4" descr="W:\project\stars\workspace\RND\SB-RND-ACT-006-13\WD41\projects\stars\ENSI Presentation\achilles-axia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1" r="78937"/>
            <a:stretch/>
          </p:blipFill>
          <p:spPr bwMode="auto">
            <a:xfrm flipH="1">
              <a:off x="7380312" y="4073753"/>
              <a:ext cx="403001" cy="235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W:\project\stars\workspace\RND\SB-RND-ACT-006-13\WD41\projects\stars\ENSI Presentation\achilles-xsection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" t="3505" r="59265" b="32988"/>
            <a:stretch/>
          </p:blipFill>
          <p:spPr bwMode="auto">
            <a:xfrm>
              <a:off x="7783313" y="4073753"/>
              <a:ext cx="807981" cy="805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7783313" y="5141922"/>
              <a:ext cx="1181175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ACHILLES</a:t>
              </a:r>
            </a:p>
            <a:p>
              <a:pPr>
                <a:spcBef>
                  <a:spcPts val="0"/>
                </a:spcBef>
              </a:pPr>
              <a:r>
                <a:rPr lang="en-US" sz="1500" dirty="0" err="1">
                  <a:latin typeface="+mn-lt"/>
                </a:rPr>
                <a:t>Winfrith</a:t>
              </a:r>
              <a:r>
                <a:rPr lang="en-US" sz="1500" dirty="0">
                  <a:latin typeface="+mn-lt"/>
                </a:rPr>
                <a:t>, UK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26669" y="4230361"/>
            <a:ext cx="2329507" cy="2281475"/>
            <a:chOff x="3250605" y="4073753"/>
            <a:chExt cx="2329507" cy="2281474"/>
          </a:xfrm>
        </p:grpSpPr>
        <p:pic>
          <p:nvPicPr>
            <p:cNvPr id="13" name="Picture 8" descr="W:\project\stars\workspace\RND\SB-RND-ACT-006-13\WD41\projects\stars\ENSI Presentation\feba-axial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1" r="46587" b="1265"/>
            <a:stretch/>
          </p:blipFill>
          <p:spPr bwMode="auto">
            <a:xfrm>
              <a:off x="3250605" y="4121599"/>
              <a:ext cx="1130562" cy="2233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wicaksono_d\Desktop\npic\test-section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72" r="26092" b="15373"/>
            <a:stretch/>
          </p:blipFill>
          <p:spPr bwMode="auto">
            <a:xfrm>
              <a:off x="4200392" y="4073753"/>
              <a:ext cx="735371" cy="731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4211959" y="5128641"/>
              <a:ext cx="1368153" cy="569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FEBA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KIT, Germany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692335" y="1534663"/>
            <a:ext cx="5423233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Excerpt from the TRACE Code Theory Manual: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“…the </a:t>
            </a:r>
            <a:r>
              <a:rPr lang="en-US" sz="1700" b="1" dirty="0">
                <a:latin typeface="+mn-lt"/>
              </a:rPr>
              <a:t>approximate value of the coefficient</a:t>
            </a:r>
            <a:r>
              <a:rPr lang="en-US" sz="1700" dirty="0">
                <a:latin typeface="+mn-lt"/>
              </a:rPr>
              <a:t> in Eq. (4-119) </a:t>
            </a:r>
            <a:r>
              <a:rPr lang="en-US" sz="1700" b="1" dirty="0">
                <a:latin typeface="+mn-lt"/>
              </a:rPr>
              <a:t>was determined from data comparisons with FLECHT-SEASET</a:t>
            </a:r>
            <a:r>
              <a:rPr lang="en-US" sz="1700" dirty="0">
                <a:latin typeface="+mn-lt"/>
              </a:rPr>
              <a:t> 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data…” (pp. 164)</a:t>
            </a:r>
            <a:endParaRPr lang="de-CH" sz="1700" dirty="0">
              <a:latin typeface="+mn-lt"/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</a:rPr>
              <a:t>“In TRACE, the above interfacial drag coefficient </a:t>
            </a:r>
            <a:r>
              <a:rPr lang="en-US" sz="1700" b="1" dirty="0">
                <a:latin typeface="+mn-lt"/>
              </a:rPr>
              <a:t>has been reduced by a factor of ¾</a:t>
            </a:r>
            <a:r>
              <a:rPr lang="en-US" sz="1700" dirty="0">
                <a:latin typeface="+mn-lt"/>
              </a:rPr>
              <a:t> </a:t>
            </a:r>
            <a:r>
              <a:rPr lang="en-US" sz="1700" b="1" dirty="0">
                <a:latin typeface="+mn-lt"/>
              </a:rPr>
              <a:t>to better match FLECHT-SEASET </a:t>
            </a:r>
            <a:r>
              <a:rPr lang="en-US" sz="1700" dirty="0">
                <a:latin typeface="+mn-lt"/>
              </a:rPr>
              <a:t>high flooding rate </a:t>
            </a:r>
            <a:r>
              <a:rPr lang="en-US" sz="1700" dirty="0" err="1">
                <a:latin typeface="+mn-lt"/>
              </a:rPr>
              <a:t>reflood</a:t>
            </a:r>
            <a:r>
              <a:rPr lang="en-US" sz="1700" dirty="0">
                <a:latin typeface="+mn-lt"/>
              </a:rPr>
              <a:t> data, so…”  (pp. 166</a:t>
            </a:r>
            <a:r>
              <a:rPr lang="en-US" sz="1700" dirty="0" smtClean="0">
                <a:latin typeface="+mn-lt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74619" y="4253037"/>
            <a:ext cx="1665733" cy="2344315"/>
            <a:chOff x="5570563" y="4073753"/>
            <a:chExt cx="1665733" cy="2344315"/>
          </a:xfrm>
        </p:grpSpPr>
        <p:pic>
          <p:nvPicPr>
            <p:cNvPr id="18" name="Picture 6" descr="W:\project\stars\workspace\RND\SB-RND-ACT-006-13\WD41\projects\stars\ENSI Presentation\rbh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14" t="45013" r="47827" b="18194"/>
            <a:stretch/>
          </p:blipFill>
          <p:spPr bwMode="auto">
            <a:xfrm>
              <a:off x="5997560" y="4073753"/>
              <a:ext cx="758932" cy="75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W:\project\stars\workspace\RND\SB-RND-ACT-006-13\WD41\projects\stars\ENSI Presentation\rbht-xsection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4" t="2080" r="50796"/>
            <a:stretch/>
          </p:blipFill>
          <p:spPr bwMode="auto">
            <a:xfrm>
              <a:off x="5570563" y="4127642"/>
              <a:ext cx="399918" cy="229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5997560" y="5129573"/>
              <a:ext cx="123873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b="1" dirty="0">
                  <a:latin typeface="+mn-lt"/>
                </a:rPr>
                <a:t>RBHT</a:t>
              </a:r>
            </a:p>
            <a:p>
              <a:pPr>
                <a:spcBef>
                  <a:spcPts val="0"/>
                </a:spcBef>
              </a:pPr>
              <a:r>
                <a:rPr lang="en-US" sz="1500" dirty="0">
                  <a:latin typeface="+mn-lt"/>
                </a:rPr>
                <a:t>PSU, USA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26314" y="4869160"/>
            <a:ext cx="2837268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+mn-lt"/>
              </a:rPr>
              <a:t>What if the calibration was done on other, similar, separate effect test </a:t>
            </a:r>
            <a:r>
              <a:rPr lang="en-US" sz="2000" b="1" dirty="0" smtClean="0">
                <a:latin typeface="+mn-lt"/>
              </a:rPr>
              <a:t>facilities (SETFs)?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25622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</p:spPr>
            <p:txBody>
              <a:bodyPr/>
              <a:lstStyle/>
              <a:p>
                <a:r>
                  <a:rPr lang="en-US" dirty="0" smtClean="0"/>
                  <a:t>Inverse Uncertainty Quantification:</a:t>
                </a:r>
                <a:br>
                  <a:rPr lang="en-US" dirty="0" smtClean="0"/>
                </a:br>
                <a:r>
                  <a:rPr lang="en-US" sz="2200" dirty="0" smtClean="0"/>
                  <a:t>Uncertain (</a:t>
                </a:r>
                <a:r>
                  <a:rPr lang="en-US" sz="2200" dirty="0" err="1" smtClean="0"/>
                  <a:t>Inputs+Data</a:t>
                </a:r>
                <a:r>
                  <a:rPr lang="en-US" sz="2200" dirty="0" smtClean="0"/>
                  <a:t>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⇒ </m:t>
                    </m:r>
                  </m:oMath>
                </a14:m>
                <a:r>
                  <a:rPr lang="en-US" sz="2200" dirty="0" smtClean="0"/>
                  <a:t>Uncertain Inputs Updated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2" y="291600"/>
                <a:ext cx="6959294" cy="1049837"/>
              </a:xfrm>
              <a:blipFill rotWithShape="1">
                <a:blip r:embed="rId2"/>
                <a:stretch>
                  <a:fillRect l="-2805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"/>
              <p:cNvSpPr/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Forward Model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↦</m:t>
                      </m:r>
                      <m:r>
                        <a:rPr kumimoji="0" 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3120" y="3063561"/>
                <a:ext cx="2088231" cy="851817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4637" y="4026891"/>
            <a:ext cx="1814437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(posterior)</a:t>
            </a:r>
          </a:p>
        </p:txBody>
      </p:sp>
      <p:sp>
        <p:nvSpPr>
          <p:cNvPr id="6" name="Striped Right Arrow 5"/>
          <p:cNvSpPr/>
          <p:nvPr/>
        </p:nvSpPr>
        <p:spPr bwMode="auto">
          <a:xfrm>
            <a:off x="1115616" y="3165433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Striped Right Arrow 20"/>
          <p:cNvSpPr/>
          <p:nvPr/>
        </p:nvSpPr>
        <p:spPr bwMode="auto">
          <a:xfrm>
            <a:off x="6961684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Striped Right Arrow 21"/>
          <p:cNvSpPr/>
          <p:nvPr/>
        </p:nvSpPr>
        <p:spPr bwMode="auto">
          <a:xfrm rot="16200000">
            <a:off x="5566482" y="3969061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9"/>
              <p:cNvSpPr/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solidFill>
                <a:srgbClr val="E5E5E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  <a:t>Likelihood</a:t>
                </a:r>
                <a:br>
                  <a:rPr kumimoji="0" 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</m:ctrlPr>
                        </m:dPr>
                        <m:e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𝑫</m:t>
                          </m:r>
                          <m:r>
                            <a:rPr kumimoji="0" lang="en-US" sz="2000" b="1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kumimoji="0" lang="en-US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0" lang="en-US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26" name="Rectangle: Rounded Corner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9463" y="3063561"/>
                <a:ext cx="1728192" cy="851817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triped Right Arrow 26"/>
          <p:cNvSpPr/>
          <p:nvPr/>
        </p:nvSpPr>
        <p:spPr bwMode="auto">
          <a:xfrm>
            <a:off x="4197375" y="316543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610" y="1913952"/>
                <a:ext cx="447558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971302" y="1806968"/>
            <a:ext cx="1589856" cy="61407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Experimental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from SETF</a:t>
            </a:r>
          </a:p>
        </p:txBody>
      </p:sp>
      <p:sp>
        <p:nvSpPr>
          <p:cNvPr id="30" name="Striped Right Arrow 29"/>
          <p:cNvSpPr/>
          <p:nvPr/>
        </p:nvSpPr>
        <p:spPr bwMode="auto">
          <a:xfrm rot="5400000">
            <a:off x="5565527" y="2384884"/>
            <a:ext cx="576064" cy="648072"/>
          </a:xfrm>
          <a:prstGeom prst="stripedRightArrow">
            <a:avLst/>
          </a:prstGeom>
          <a:solidFill>
            <a:srgbClr val="505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0254" y="4723030"/>
            <a:ext cx="2448520" cy="64817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2000" kern="1000" spc="30" dirty="0" smtClean="0">
                <a:latin typeface="+mn-lt"/>
                <a:cs typeface="Franklin Gothic Book"/>
              </a:rPr>
              <a:t>Additional</a:t>
            </a:r>
            <a:br>
              <a:rPr lang="en-US" sz="2000" kern="1000" spc="30" dirty="0" smtClean="0">
                <a:latin typeface="+mn-lt"/>
                <a:cs typeface="Franklin Gothic Book"/>
              </a:rPr>
            </a:br>
            <a:r>
              <a:rPr lang="en-US" sz="2000" kern="1000" spc="30" dirty="0" smtClean="0">
                <a:latin typeface="+mn-lt"/>
                <a:cs typeface="Franklin Gothic Book"/>
              </a:rPr>
              <a:t>sources of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|</m:t>
                      </m:r>
                      <m:r>
                        <a:rPr lang="en-US" sz="2000" b="1" i="1" smtClean="0">
                          <a:latin typeface="Cambria Math"/>
                        </a:rPr>
                        <m:t>𝑫</m:t>
                      </m:r>
                      <m:r>
                        <a:rPr lang="en-US" sz="20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55" y="3289414"/>
                <a:ext cx="1239378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4123"/>
                <a:ext cx="791469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965379"/>
                <a:ext cx="791468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51520" y="4026891"/>
            <a:ext cx="1857463" cy="10406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Uncertain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model parameters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(prior)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520" y="2267543"/>
            <a:ext cx="1857463" cy="7384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Controllable inputs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(w.r.t experiment)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31957" y="2115178"/>
            <a:ext cx="257711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Probability of observing</a:t>
            </a:r>
            <a:b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</a:b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data given parameters</a:t>
            </a:r>
            <a:endParaRPr lang="en-US" sz="1800" kern="1000" spc="30" dirty="0">
              <a:solidFill>
                <a:srgbClr val="505050"/>
              </a:solidFill>
              <a:latin typeface="+mn-lt"/>
              <a:cs typeface="Franklin Gothic Book"/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639713" y="2412551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Isosceles Triangle 49"/>
          <p:cNvSpPr/>
          <p:nvPr/>
        </p:nvSpPr>
        <p:spPr bwMode="auto">
          <a:xfrm>
            <a:off x="6383891" y="2871294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52" name="Elbow Connector 51"/>
          <p:cNvCxnSpPr>
            <a:stCxn id="50" idx="0"/>
            <a:endCxn id="20" idx="1"/>
          </p:cNvCxnSpPr>
          <p:nvPr/>
        </p:nvCxnSpPr>
        <p:spPr bwMode="auto">
          <a:xfrm rot="5400000" flipH="1" flipV="1">
            <a:off x="6355715" y="2556271"/>
            <a:ext cx="405251" cy="224796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118419" y="5661248"/>
                <a:ext cx="4405909" cy="93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kern="1000" spc="30" smtClean="0">
                          <a:latin typeface="Cambria Math"/>
                          <a:cs typeface="Franklin Gothic Book"/>
                        </a:rPr>
                        <m:t>𝑝</m:t>
                      </m:r>
                      <m:d>
                        <m:dPr>
                          <m:ctrlPr>
                            <a:rPr lang="en-US" sz="1800" b="0" i="1" kern="1000" spc="30" smtClean="0">
                              <a:latin typeface="Cambria Math"/>
                              <a:cs typeface="Franklin Gothic Book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1" i="1" kern="1000" spc="3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  <m:e>
                          <m:r>
                            <a:rPr lang="en-US" sz="1800" b="1" i="1" kern="1000" spc="30" smtClean="0">
                              <a:latin typeface="Cambria Math"/>
                            </a:rPr>
                            <m:t>𝑫</m:t>
                          </m:r>
                          <m:r>
                            <a:rPr lang="en-US" sz="1800" b="1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800" b="0" i="0" kern="1000" spc="3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kern="1000" spc="3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 kern="1000" spc="3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 kern="1000" spc="3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1" i="1" kern="1000" spc="30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kern="1000" spc="30">
                              <a:latin typeface="Cambria Math"/>
                            </a:rPr>
                            <m:t>×</m:t>
                          </m:r>
                          <m:r>
                            <a:rPr lang="en-US" sz="1800" b="0" i="1" kern="1000" spc="30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sz="1800" b="0" i="1" kern="1000" spc="30" smtClean="0">
                                  <a:latin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0" i="1" kern="1000" spc="3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𝑫</m:t>
                                  </m:r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800" b="1" i="1" kern="1000" spc="3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i="1" kern="1000" spc="30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sz="1800" i="1" kern="1000" spc="3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800" i="1" kern="1000" spc="3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1" i="1" kern="1000" spc="3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kern="1000" spc="3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800" i="1" kern="1000" spc="30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b="0" i="1" kern="1000" spc="30" smtClean="0">
                                  <a:latin typeface="Cambria Math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800" b="1" i="1" kern="1000" spc="3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kern="1000" spc="3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i="1" kern="1000" spc="3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800" b="0" kern="1000" spc="30" dirty="0">
                  <a:latin typeface="+mn-lt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1800" kern="1000" spc="30" dirty="0" err="1">
                  <a:latin typeface="+mn-lt"/>
                  <a:cs typeface="Franklin Gothic Book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19" y="5661248"/>
                <a:ext cx="4405909" cy="936104"/>
              </a:xfrm>
              <a:prstGeom prst="rect">
                <a:avLst/>
              </a:prstGeom>
              <a:blipFill rotWithShape="1">
                <a:blip r:embed="rId9"/>
                <a:stretch>
                  <a:fillRect l="-139" r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Isosceles Triangle 58"/>
          <p:cNvSpPr/>
          <p:nvPr/>
        </p:nvSpPr>
        <p:spPr bwMode="auto">
          <a:xfrm>
            <a:off x="8138892" y="4960522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7649037" y="607580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1" name="Elbow Connector 60"/>
          <p:cNvCxnSpPr>
            <a:stCxn id="60" idx="5"/>
            <a:endCxn id="59" idx="3"/>
          </p:cNvCxnSpPr>
          <p:nvPr/>
        </p:nvCxnSpPr>
        <p:spPr bwMode="auto">
          <a:xfrm flipV="1">
            <a:off x="7742113" y="5067506"/>
            <a:ext cx="458830" cy="106179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2095723" y="5661248"/>
            <a:ext cx="928731" cy="936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Bayes’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solidFill>
                  <a:srgbClr val="505050"/>
                </a:solidFill>
                <a:latin typeface="+mn-lt"/>
                <a:cs typeface="Franklin Gothic Book"/>
              </a:rPr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130201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Objectives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6517" y="1414463"/>
            <a:ext cx="8281987" cy="1510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Given experimental data from a Separate Effect Test Facility (SETF), develop a methodology to: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 smtClean="0">
                <a:ea typeface="ヒラギノ角ゴ Pro W3"/>
                <a:cs typeface="ヒラギノ角ゴ Pro W3"/>
              </a:rPr>
              <a:t>Quantify the uncertainty of physical model parameters in a TH System Code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>
                <a:ea typeface="ヒラギノ角ゴ Pro W3"/>
                <a:cs typeface="ヒラギノ角ゴ Pro W3"/>
              </a:rPr>
              <a:t>to be sampled from and propagated within statistical uncertainty analysis framework.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minutes/run) and disk space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505050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505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505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Mbytes/run).</a:t>
                </a:r>
                <a:endParaRPr lang="en-US" sz="1800" dirty="0" smtClean="0">
                  <a:ea typeface="ヒラギノ角ゴ Pro W3"/>
                  <a:cs typeface="ヒラギノ角ゴ Pro W3"/>
                </a:endParaRP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r>
                  <a:rPr lang="en-US" sz="18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800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8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8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  <a:t>Is it applicable to make prediction?</a:t>
                </a:r>
                <a:br>
                  <a:rPr lang="en-US" sz="1800" dirty="0" smtClean="0">
                    <a:solidFill>
                      <a:srgbClr val="505050"/>
                    </a:solidFill>
                    <a:ea typeface="ヒラギノ角ゴ Pro W3"/>
                    <a:cs typeface="ヒラギノ角ゴ Pro W3"/>
                  </a:rPr>
                </a:br>
                <a:endParaRPr lang="en-US" sz="1800" dirty="0" smtClean="0">
                  <a:solidFill>
                    <a:srgbClr val="505050"/>
                  </a:solidFill>
                  <a:ea typeface="ヒラギノ角ゴ Pro W3"/>
                  <a:cs typeface="ヒラギノ角ゴ Pro W3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3428702"/>
                <a:ext cx="7777162" cy="3096642"/>
              </a:xfrm>
              <a:prstGeom prst="rect">
                <a:avLst/>
              </a:prstGeom>
              <a:blipFill rotWithShape="1">
                <a:blip r:embed="rId2"/>
                <a:stretch>
                  <a:fillRect l="-627" b="-2756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26516" y="2996952"/>
            <a:ext cx="7417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ea typeface="ヒラギノ角ゴ Pro W3"/>
                <a:cs typeface="ヒラギノ角ゴ Pro W3"/>
              </a:rPr>
              <a:t>Cast as a problem of </a:t>
            </a:r>
            <a:r>
              <a:rPr lang="en-US" b="1" dirty="0" smtClean="0">
                <a:ea typeface="ヒラギノ角ゴ Pro W3"/>
                <a:cs typeface="ヒラギノ角ゴ Pro W3"/>
              </a:rPr>
              <a:t>statistical inference </a:t>
            </a:r>
            <a:r>
              <a:rPr lang="en-US" dirty="0" smtClean="0">
                <a:ea typeface="ヒラギノ角ゴ Pro W3"/>
                <a:cs typeface="ヒラギノ角ゴ Pro W3"/>
              </a:rPr>
              <a:t>and entails </a:t>
            </a:r>
            <a:r>
              <a:rPr lang="en-US" b="1" dirty="0">
                <a:ea typeface="ヒラギノ角ゴ Pro W3"/>
                <a:cs typeface="ヒラギノ角ゴ Pro W3"/>
              </a:rPr>
              <a:t>four </a:t>
            </a:r>
            <a:r>
              <a:rPr lang="en-US" b="1" dirty="0" smtClean="0">
                <a:ea typeface="ヒラギノ角ゴ Pro W3"/>
                <a:cs typeface="ヒラギノ角ゴ Pro W3"/>
              </a:rPr>
              <a:t>main questions</a:t>
            </a:r>
            <a:r>
              <a:rPr lang="en-US" dirty="0">
                <a:ea typeface="ヒラギノ角ゴ Pro W3"/>
                <a:cs typeface="ヒラギノ角ゴ Pro W3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0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Statistical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827088" y="1557338"/>
                <a:ext cx="6193184" cy="3238578"/>
              </a:xfrm>
              <a:prstGeom prst="rect">
                <a:avLst/>
              </a:prstGeom>
              <a:effectLst>
                <a:softEdge rad="31750"/>
              </a:effectLst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select important parameters to be inferred?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Are the observed variables sensitive to change in the parameters?</a:t>
                </a:r>
              </a:p>
              <a:p>
                <a:pPr marL="266700" indent="-26670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approximate the input/output of the forward model?</a:t>
                </a:r>
                <a:r>
                  <a:rPr lang="en-US" sz="1700" dirty="0" smtClean="0">
                    <a:ea typeface="ヒラギノ角ゴ Pro W3"/>
                    <a:cs typeface="ヒラギノ角ゴ Pro W3"/>
                  </a:rPr>
                  <a:t/>
                </a:r>
                <a:br>
                  <a:rPr lang="en-US" sz="1700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TRACE run takes time 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  <a:ea typeface="ヒラギノ角ゴ Pro W3"/>
                        <a:cs typeface="ヒラギノ角ゴ Pro W3"/>
                      </a:rPr>
                      <m:t>~ </m:t>
                    </m:r>
                  </m:oMath>
                </a14:m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minutes) and disk space (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7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700" b="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700" dirty="0" err="1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MBytes</a:t>
                </a: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).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How to make the inference (quantification)?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How to obtain the PDF (or its approximation) of the parameters?</a:t>
                </a:r>
              </a:p>
              <a:p>
                <a:pPr marL="266700" indent="-266700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1700" i="1" dirty="0" smtClean="0">
                    <a:ea typeface="ヒラギノ角ゴ Pro W3"/>
                    <a:cs typeface="ヒラギノ角ゴ Pro W3"/>
                  </a:rPr>
                  <a:t>Is the quantified uncertainty useful?</a:t>
                </a:r>
                <a:br>
                  <a:rPr lang="en-US" sz="1700" i="1" dirty="0" smtClean="0">
                    <a:ea typeface="ヒラギノ角ゴ Pro W3"/>
                    <a:cs typeface="ヒラギノ角ゴ Pro W3"/>
                  </a:rPr>
                </a:br>
                <a:r>
                  <a:rPr lang="en-US" sz="1700" dirty="0" smtClean="0">
                    <a:solidFill>
                      <a:schemeClr val="bg1"/>
                    </a:solidFill>
                    <a:ea typeface="ヒラギノ角ゴ Pro W3"/>
                    <a:cs typeface="ヒラギノ角ゴ Pro W3"/>
                  </a:rPr>
                  <a:t>Is the quantified uncertainty applicable to make prediction?</a:t>
                </a: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88" y="1557338"/>
                <a:ext cx="6193184" cy="3238578"/>
              </a:xfrm>
              <a:prstGeom prst="rect">
                <a:avLst/>
              </a:prstGeom>
              <a:blipFill rotWithShape="1">
                <a:blip r:embed="rId3"/>
                <a:stretch>
                  <a:fillRect l="-689" r="-197" b="-7519"/>
                </a:stretch>
              </a:blipFill>
              <a:effectLst>
                <a:softEdge rad="3175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9"/>
          <p:cNvSpPr/>
          <p:nvPr/>
        </p:nvSpPr>
        <p:spPr bwMode="auto">
          <a:xfrm>
            <a:off x="6654477" y="1557337"/>
            <a:ext cx="2160811" cy="718393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Global 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Sensitivity Analysis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angle: Rounded Corners 9"/>
          <p:cNvSpPr/>
          <p:nvPr/>
        </p:nvSpPr>
        <p:spPr bwMode="auto">
          <a:xfrm>
            <a:off x="6654477" y="2419746"/>
            <a:ext cx="2160811" cy="720080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Gaussian Process Metamodeling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Rectangle: Rounded Corners 9"/>
          <p:cNvSpPr/>
          <p:nvPr/>
        </p:nvSpPr>
        <p:spPr bwMode="auto">
          <a:xfrm>
            <a:off x="6654478" y="3264794"/>
            <a:ext cx="2154286" cy="720079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Bayesian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Calibration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Rectangle: Rounded Corners 9"/>
          <p:cNvSpPr/>
          <p:nvPr/>
        </p:nvSpPr>
        <p:spPr bwMode="auto">
          <a:xfrm>
            <a:off x="6654477" y="4075930"/>
            <a:ext cx="2137096" cy="719985"/>
          </a:xfrm>
          <a:prstGeom prst="roundRect">
            <a:avLst/>
          </a:prstGeom>
          <a:solidFill>
            <a:srgbClr val="B9B9B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Uncertainty</a:t>
            </a:r>
            <a:r>
              <a:rPr kumimoji="0" lang="en-US" sz="1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Propagation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251520" y="5229199"/>
            <a:ext cx="914400" cy="914400"/>
          </a:xfrm>
          <a:prstGeom prst="mathPl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4968826" y="5229199"/>
            <a:ext cx="914400" cy="914400"/>
          </a:xfrm>
          <a:prstGeom prst="mathMinus">
            <a:avLst/>
          </a:prstGeom>
          <a:solidFill>
            <a:srgbClr val="96969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0780" y="5085184"/>
            <a:ext cx="3763020" cy="1440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are non-intrusive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require less assumptions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about the underlying model</a:t>
            </a:r>
          </a:p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Ultimate results conform 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with probabilistic framework for UQ</a:t>
            </a:r>
            <a:endParaRPr lang="en-US" sz="1800" kern="1000" spc="30" dirty="0">
              <a:latin typeface="+mn-lt"/>
              <a:cs typeface="Franklin Gothic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1570" y="5085184"/>
            <a:ext cx="3225278" cy="14404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kern="1000" spc="30" dirty="0" smtClean="0">
                <a:latin typeface="+mn-lt"/>
                <a:cs typeface="Franklin Gothic Book"/>
              </a:rPr>
              <a:t>Methods tends to be expensive</a:t>
            </a:r>
            <a:br>
              <a:rPr lang="en-US" sz="1800" kern="1000" spc="30" dirty="0" smtClean="0">
                <a:latin typeface="+mn-lt"/>
                <a:cs typeface="Franklin Gothic Book"/>
              </a:rPr>
            </a:br>
            <a:r>
              <a:rPr lang="en-US" sz="1800" kern="1000" spc="30" dirty="0" smtClean="0">
                <a:latin typeface="+mn-lt"/>
                <a:cs typeface="Franklin Gothic Book"/>
              </a:rPr>
              <a:t>(require numerous code runs) </a:t>
            </a:r>
          </a:p>
        </p:txBody>
      </p:sp>
    </p:spTree>
    <p:extLst>
      <p:ext uri="{BB962C8B-B14F-4D97-AF65-F5344CB8AC3E}">
        <p14:creationId xmlns:p14="http://schemas.microsoft.com/office/powerpoint/2010/main" val="4292761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W:\project\stars\workspace\RND\SB-RND-ACT-006-13\WD41\projects\stars\ENSI Presentation\feba-axi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r="46587" b="1265"/>
          <a:stretch/>
        </p:blipFill>
        <p:spPr bwMode="auto">
          <a:xfrm>
            <a:off x="684213" y="1556792"/>
            <a:ext cx="2563934" cy="50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Research:</a:t>
            </a:r>
            <a:br>
              <a:rPr lang="en-US" dirty="0" smtClean="0"/>
            </a:br>
            <a:r>
              <a:rPr lang="en-US" dirty="0" smtClean="0"/>
              <a:t>FEBA Separate Effect Test Facility (SETF)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827088" y="2342803"/>
            <a:ext cx="792584" cy="36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847380" y="1556792"/>
            <a:ext cx="648072" cy="2040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7784" y="1557338"/>
            <a:ext cx="6481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FEBA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Tests were </a:t>
            </a:r>
            <a:r>
              <a:rPr lang="en-US" sz="1800" dirty="0">
                <a:latin typeface="+mn-lt"/>
              </a:rPr>
              <a:t>conducted at </a:t>
            </a:r>
            <a:r>
              <a:rPr lang="en-US" sz="1800" dirty="0" err="1">
                <a:latin typeface="+mn-lt"/>
              </a:rPr>
              <a:t>Kfz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Karlsruhe (KIT) </a:t>
            </a:r>
            <a:r>
              <a:rPr lang="en-US" sz="1800" dirty="0">
                <a:latin typeface="+mn-lt"/>
              </a:rPr>
              <a:t>during 1980s for investigating bottom </a:t>
            </a:r>
            <a:r>
              <a:rPr lang="en-US" sz="1800" dirty="0" err="1">
                <a:latin typeface="+mn-lt"/>
              </a:rPr>
              <a:t>reflood</a:t>
            </a:r>
            <a:r>
              <a:rPr lang="en-US" sz="1800" dirty="0">
                <a:latin typeface="+mn-lt"/>
              </a:rPr>
              <a:t> using rod </a:t>
            </a:r>
            <a:r>
              <a:rPr lang="en-US" sz="1800" dirty="0" smtClean="0">
                <a:latin typeface="+mn-lt"/>
              </a:rPr>
              <a:t>simulators 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NiCr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4</m:t>
                      </m:r>
                      <m:r>
                        <a:rPr lang="en-US" sz="2000" b="0" i="1" smtClean="0">
                          <a:latin typeface="Cambria Math"/>
                        </a:rPr>
                        <m:t>.1 [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m</m:t>
                      </m:r>
                      <m:r>
                        <a:rPr lang="en-US" sz="2000" b="0" i="1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8" y="3889493"/>
                <a:ext cx="934902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78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Isosceles Triangle 24"/>
          <p:cNvSpPr/>
          <p:nvPr/>
        </p:nvSpPr>
        <p:spPr bwMode="auto">
          <a:xfrm>
            <a:off x="1557621" y="5824948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Isosceles Triangle 25"/>
          <p:cNvSpPr/>
          <p:nvPr/>
        </p:nvSpPr>
        <p:spPr bwMode="auto">
          <a:xfrm>
            <a:off x="1504132" y="2342803"/>
            <a:ext cx="124101" cy="106984"/>
          </a:xfrm>
          <a:prstGeom prst="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7" name="Elbow Connector 26"/>
          <p:cNvCxnSpPr>
            <a:stCxn id="26" idx="1"/>
            <a:endCxn id="25" idx="1"/>
          </p:cNvCxnSpPr>
          <p:nvPr/>
        </p:nvCxnSpPr>
        <p:spPr bwMode="auto">
          <a:xfrm rot="10800000" flipH="1" flipV="1">
            <a:off x="1535156" y="2396294"/>
            <a:ext cx="53489" cy="3482145"/>
          </a:xfrm>
          <a:prstGeom prst="bentConnector3">
            <a:avLst>
              <a:gd name="adj1" fmla="val -291520"/>
            </a:avLst>
          </a:prstGeom>
          <a:solidFill>
            <a:schemeClr val="accent1"/>
          </a:solidFill>
          <a:ln w="19050" cap="flat" cmpd="sng" algn="ctr">
            <a:solidFill>
              <a:srgbClr val="505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4859338" y="4869160"/>
            <a:ext cx="424973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latin typeface="+mn-lt"/>
              </a:rPr>
              <a:t>Three types </a:t>
            </a:r>
            <a:r>
              <a:rPr lang="en-US" sz="1800" dirty="0" smtClean="0">
                <a:latin typeface="+mn-lt"/>
              </a:rPr>
              <a:t>of measurements were taken: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Clad temperature (8 axial locations)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Pressure drop (4 axial segments)</a:t>
            </a:r>
          </a:p>
          <a:p>
            <a:pPr marL="358775" indent="-179388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Liquid carryover</a:t>
            </a:r>
            <a:endParaRPr lang="en-US" sz="1800" dirty="0">
              <a:latin typeface="+mn-lt"/>
            </a:endParaRPr>
          </a:p>
        </p:txBody>
      </p:sp>
      <p:pic>
        <p:nvPicPr>
          <p:cNvPr id="22" name="Picture 5" descr="C:\Users\wicaksono_d\Desktop\npic\test-sec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495" y="2710038"/>
            <a:ext cx="205384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800" dirty="0" smtClean="0">
                    <a:latin typeface="+mn-lt"/>
                  </a:rPr>
                  <a:t>Main analyses are based on Test No. 216:</a:t>
                </a: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=3.8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cm</m:t>
                        </m:r>
                        <m:r>
                          <a:rPr lang="en-US" sz="1800" b="0" i="0" smtClean="0">
                            <a:latin typeface="Cambria Math"/>
                          </a:rPr>
                          <m:t>.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/>
                              </a:rPr>
                              <m:t>s</m:t>
                            </m:r>
                          </m:e>
                          <m:sup>
                            <m:r>
                              <a:rPr lang="en-US" sz="1800" b="0" i="0" smtClean="0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sys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=4.1 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bar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inlet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=3</m:t>
                    </m:r>
                    <m:r>
                      <a:rPr lang="en-US" sz="1800" b="0" i="1" smtClean="0">
                        <a:latin typeface="Cambria Math"/>
                      </a:rPr>
                      <m:t>12</m:t>
                    </m:r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K</m:t>
                        </m:r>
                      </m:e>
                    </m:d>
                  </m:oMath>
                </a14:m>
                <a:endParaRPr lang="en-US" sz="1800" dirty="0" smtClean="0">
                  <a:latin typeface="+mn-lt"/>
                </a:endParaRPr>
              </a:p>
              <a:p>
                <a:pPr marL="358775" indent="-1793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Power</m:t>
                    </m:r>
                    <m:r>
                      <a:rPr lang="en-US" sz="1800" b="0" i="0" smtClean="0">
                        <a:latin typeface="Cambria Math"/>
                      </a:rPr>
                      <m:t>=120%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ANS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Decay</m:t>
                    </m:r>
                    <m:r>
                      <a:rPr lang="en-US" sz="18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Curve</m:t>
                    </m:r>
                  </m:oMath>
                </a14:m>
                <a:endParaRPr lang="en-US" sz="18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38" y="2276872"/>
                <a:ext cx="4249737" cy="2377382"/>
              </a:xfrm>
              <a:prstGeom prst="rect">
                <a:avLst/>
              </a:prstGeom>
              <a:blipFill rotWithShape="1">
                <a:blip r:embed="rId6"/>
                <a:stretch>
                  <a:fillRect l="-1148" t="-1285"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202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RS_PowerPoint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STARS_PowerPoint</Template>
  <TotalTime>0</TotalTime>
  <Words>3239</Words>
  <Application>Microsoft Office PowerPoint</Application>
  <PresentationFormat>On-screen Show (4:3)</PresentationFormat>
  <Paragraphs>414</Paragraphs>
  <Slides>29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STARS_PowerPoint</vt:lpstr>
      <vt:lpstr>Bayesian Uncertainty Quantification of Physical Models in  Thermal-Hydraulics System Codes</vt:lpstr>
      <vt:lpstr>Safety Analysis of LWR under LBLOCA: Show max. clad temperature &lt; safety limit</vt:lpstr>
      <vt:lpstr>Forward Uncertainty Quantification: Uncertain Inputs ⇒ Uncertain Outputs</vt:lpstr>
      <vt:lpstr>Physical Model Parameters: post-Critical Heat Flux (CHF) Flow Regimes</vt:lpstr>
      <vt:lpstr>Uncertainty in  Physical Model Parameters</vt:lpstr>
      <vt:lpstr>Inverse Uncertainty Quantification: Uncertain (Inputs+Data) ⇒ Uncertain Inputs Updated </vt:lpstr>
      <vt:lpstr>Research Objectives</vt:lpstr>
      <vt:lpstr>Scope of Research: Statistical Framework</vt:lpstr>
      <vt:lpstr>Scope of Research: FEBA Separate Effect Test Facility (SETF)</vt:lpstr>
      <vt:lpstr>Scope of Research: TRACE Model of FEBA SETF</vt:lpstr>
      <vt:lpstr>Statistical Framework: Outline</vt:lpstr>
      <vt:lpstr>Global Sensitivity Analysis for Screening: The Morris Screening Method</vt:lpstr>
      <vt:lpstr>Global Sensitivity Analysis for Screening: The Morris Screening Method</vt:lpstr>
      <vt:lpstr>Global Sensitivity Analysis for Screening: Sobol’ Total-Effect Indices</vt:lpstr>
      <vt:lpstr>Global Sensitivity Analysis for Screening: Comparison of Methods</vt:lpstr>
      <vt:lpstr>Uncertainty Propagation using Influential vs. Non-Influential Parameters</vt:lpstr>
      <vt:lpstr>Statistical Framework</vt:lpstr>
      <vt:lpstr>Statistical Framework</vt:lpstr>
      <vt:lpstr>PowerPoint Presentation</vt:lpstr>
      <vt:lpstr>PowerPoint Presentation</vt:lpstr>
      <vt:lpstr>PowerPoint Presentation</vt:lpstr>
      <vt:lpstr>The training sample size is the main factor for the metamodel performance</vt:lpstr>
      <vt:lpstr>Statistical Framework</vt:lpstr>
      <vt:lpstr>Statistical Framework</vt:lpstr>
      <vt:lpstr>Wir schaffen Wissen – heute für morgen</vt:lpstr>
      <vt:lpstr>Wir schaffen Wissen – heute für morgen</vt:lpstr>
      <vt:lpstr>ETHZ-EPFL MSc in Nuclear Engineering </vt:lpstr>
      <vt:lpstr>ETHZ-EPFL MSc in Nuclear Engineering </vt:lpstr>
      <vt:lpstr>ETHZ-EPFL MSc in Nuclear Engineering </vt:lpstr>
    </vt:vector>
  </TitlesOfParts>
  <Company>PSI - Paul Scherrer Institut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Ferroukhi Hakim</dc:creator>
  <cp:lastModifiedBy>Wicaksono Damar Canggih</cp:lastModifiedBy>
  <cp:revision>313</cp:revision>
  <cp:lastPrinted>2015-07-23T13:50:07Z</cp:lastPrinted>
  <dcterms:created xsi:type="dcterms:W3CDTF">2016-07-01T16:12:42Z</dcterms:created>
  <dcterms:modified xsi:type="dcterms:W3CDTF">2018-01-12T16:31:36Z</dcterms:modified>
</cp:coreProperties>
</file>